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68" r:id="rId6"/>
  </p:sldMasterIdLst>
  <p:notesMasterIdLst>
    <p:notesMasterId r:id="rId32"/>
  </p:notesMasterIdLst>
  <p:sldIdLst>
    <p:sldId id="257" r:id="rId7"/>
    <p:sldId id="273" r:id="rId8"/>
    <p:sldId id="289" r:id="rId9"/>
    <p:sldId id="348" r:id="rId10"/>
    <p:sldId id="342" r:id="rId11"/>
    <p:sldId id="345" r:id="rId12"/>
    <p:sldId id="349" r:id="rId13"/>
    <p:sldId id="346" r:id="rId14"/>
    <p:sldId id="332" r:id="rId15"/>
    <p:sldId id="347" r:id="rId16"/>
    <p:sldId id="350" r:id="rId17"/>
    <p:sldId id="351" r:id="rId18"/>
    <p:sldId id="352" r:id="rId19"/>
    <p:sldId id="353" r:id="rId20"/>
    <p:sldId id="354" r:id="rId21"/>
    <p:sldId id="355" r:id="rId22"/>
    <p:sldId id="356" r:id="rId23"/>
    <p:sldId id="357" r:id="rId24"/>
    <p:sldId id="358" r:id="rId25"/>
    <p:sldId id="359" r:id="rId26"/>
    <p:sldId id="360" r:id="rId27"/>
    <p:sldId id="361" r:id="rId28"/>
    <p:sldId id="362" r:id="rId29"/>
    <p:sldId id="328" r:id="rId30"/>
    <p:sldId id="341"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CD"/>
    <a:srgbClr val="E30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5CC962-1E06-B942-80EE-91002B0EF1DD}" v="10" dt="2025-03-24T16:51:27.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80"/>
    <p:restoredTop sz="94694"/>
  </p:normalViewPr>
  <p:slideViewPr>
    <p:cSldViewPr snapToGrid="0" showGuides="1">
      <p:cViewPr varScale="1">
        <p:scale>
          <a:sx n="103" d="100"/>
          <a:sy n="103" d="100"/>
        </p:scale>
        <p:origin x="1984" y="4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bke Mentrop" userId="a5fd0953-9758-4754-b4a9-626fc4b84425" providerId="ADAL" clId="{EC5CC962-1E06-B942-80EE-91002B0EF1DD}"/>
    <pc:docChg chg="modSld">
      <pc:chgData name="Lobke Mentrop" userId="a5fd0953-9758-4754-b4a9-626fc4b84425" providerId="ADAL" clId="{EC5CC962-1E06-B942-80EE-91002B0EF1DD}" dt="2025-03-24T16:51:27.008" v="14" actId="20577"/>
      <pc:docMkLst>
        <pc:docMk/>
      </pc:docMkLst>
      <pc:sldChg chg="modSp mod">
        <pc:chgData name="Lobke Mentrop" userId="a5fd0953-9758-4754-b4a9-626fc4b84425" providerId="ADAL" clId="{EC5CC962-1E06-B942-80EE-91002B0EF1DD}" dt="2025-03-24T16:45:35.716" v="0" actId="20577"/>
        <pc:sldMkLst>
          <pc:docMk/>
          <pc:sldMk cId="2515056424" sldId="273"/>
        </pc:sldMkLst>
        <pc:spChg chg="mod">
          <ac:chgData name="Lobke Mentrop" userId="a5fd0953-9758-4754-b4a9-626fc4b84425" providerId="ADAL" clId="{EC5CC962-1E06-B942-80EE-91002B0EF1DD}" dt="2025-03-24T16:45:35.716" v="0" actId="20577"/>
          <ac:spMkLst>
            <pc:docMk/>
            <pc:sldMk cId="2515056424" sldId="273"/>
            <ac:spMk id="6" creationId="{04E28E98-8F2D-645E-28AB-477EB31C56C7}"/>
          </ac:spMkLst>
        </pc:spChg>
      </pc:sldChg>
      <pc:sldChg chg="modSp">
        <pc:chgData name="Lobke Mentrop" userId="a5fd0953-9758-4754-b4a9-626fc4b84425" providerId="ADAL" clId="{EC5CC962-1E06-B942-80EE-91002B0EF1DD}" dt="2025-03-24T16:46:23.844" v="8" actId="20577"/>
        <pc:sldMkLst>
          <pc:docMk/>
          <pc:sldMk cId="2909281828" sldId="342"/>
        </pc:sldMkLst>
        <pc:spChg chg="mod">
          <ac:chgData name="Lobke Mentrop" userId="a5fd0953-9758-4754-b4a9-626fc4b84425" providerId="ADAL" clId="{EC5CC962-1E06-B942-80EE-91002B0EF1DD}" dt="2025-03-24T16:46:23.844" v="8" actId="20577"/>
          <ac:spMkLst>
            <pc:docMk/>
            <pc:sldMk cId="2909281828" sldId="342"/>
            <ac:spMk id="13" creationId="{A25DEEAB-99E7-03E1-1CC6-82C4C9CE954F}"/>
          </ac:spMkLst>
        </pc:spChg>
      </pc:sldChg>
      <pc:sldChg chg="modNotesTx">
        <pc:chgData name="Lobke Mentrop" userId="a5fd0953-9758-4754-b4a9-626fc4b84425" providerId="ADAL" clId="{EC5CC962-1E06-B942-80EE-91002B0EF1DD}" dt="2025-03-24T16:46:33.743" v="10" actId="20577"/>
        <pc:sldMkLst>
          <pc:docMk/>
          <pc:sldMk cId="2478276648" sldId="345"/>
        </pc:sldMkLst>
      </pc:sldChg>
      <pc:sldChg chg="modNotesTx">
        <pc:chgData name="Lobke Mentrop" userId="a5fd0953-9758-4754-b4a9-626fc4b84425" providerId="ADAL" clId="{EC5CC962-1E06-B942-80EE-91002B0EF1DD}" dt="2025-03-24T16:46:41.061" v="12" actId="20577"/>
        <pc:sldMkLst>
          <pc:docMk/>
          <pc:sldMk cId="3869190560" sldId="349"/>
        </pc:sldMkLst>
      </pc:sldChg>
      <pc:sldChg chg="modSp">
        <pc:chgData name="Lobke Mentrop" userId="a5fd0953-9758-4754-b4a9-626fc4b84425" providerId="ADAL" clId="{EC5CC962-1E06-B942-80EE-91002B0EF1DD}" dt="2025-03-24T16:51:27.008" v="14" actId="20577"/>
        <pc:sldMkLst>
          <pc:docMk/>
          <pc:sldMk cId="677747392" sldId="358"/>
        </pc:sldMkLst>
        <pc:spChg chg="mod">
          <ac:chgData name="Lobke Mentrop" userId="a5fd0953-9758-4754-b4a9-626fc4b84425" providerId="ADAL" clId="{EC5CC962-1E06-B942-80EE-91002B0EF1DD}" dt="2025-03-24T16:51:27.008" v="14" actId="20577"/>
          <ac:spMkLst>
            <pc:docMk/>
            <pc:sldMk cId="677747392" sldId="358"/>
            <ac:spMk id="2" creationId="{6CCB65FA-D2EF-242F-37F4-321353D8AB9B}"/>
          </ac:spMkLst>
        </pc:spChg>
        <pc:spChg chg="mod">
          <ac:chgData name="Lobke Mentrop" userId="a5fd0953-9758-4754-b4a9-626fc4b84425" providerId="ADAL" clId="{EC5CC962-1E06-B942-80EE-91002B0EF1DD}" dt="2025-03-24T16:51:16.574" v="13" actId="20577"/>
          <ac:spMkLst>
            <pc:docMk/>
            <pc:sldMk cId="677747392" sldId="358"/>
            <ac:spMk id="17" creationId="{BD29FDAE-EF05-6D0B-A34B-462A785EAB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52B7C-DBB6-EA47-B181-88910A55C8A2}" type="datetimeFigureOut">
              <a:rPr lang="nl-NL" smtClean="0"/>
              <a:t>29-09-2025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9DBC2-9E02-5E40-AB1B-E3E16E5FC60E}" type="slidenum">
              <a:rPr lang="nl-NL" smtClean="0"/>
              <a:t>‹nr.›</a:t>
            </a:fld>
            <a:endParaRPr lang="nl-NL"/>
          </a:p>
        </p:txBody>
      </p:sp>
    </p:spTree>
    <p:extLst>
      <p:ext uri="{BB962C8B-B14F-4D97-AF65-F5344CB8AC3E}">
        <p14:creationId xmlns:p14="http://schemas.microsoft.com/office/powerpoint/2010/main" val="152402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spcBef>
                <a:spcPct val="0"/>
              </a:spcBef>
            </a:pPr>
            <a:r>
              <a:rPr lang="nl-NL" altLang="nl-NL" dirty="0" err="1"/>
              <a:t>https</a:t>
            </a:r>
            <a:r>
              <a:rPr lang="nl-NL" altLang="nl-NL" dirty="0"/>
              <a:t>://</a:t>
            </a:r>
            <a:r>
              <a:rPr lang="nl-NL" altLang="nl-NL" dirty="0" err="1"/>
              <a:t>www.nlarbeidsinspectie.nl</a:t>
            </a:r>
            <a:r>
              <a:rPr lang="nl-NL" altLang="nl-NL" dirty="0"/>
              <a:t>/publicaties/rapporten/2024/08/26/monitor-arbeidsongevallen-2023</a:t>
            </a:r>
          </a:p>
          <a:p>
            <a:pPr eaLnBrk="1" hangingPunct="1">
              <a:spcBef>
                <a:spcPct val="0"/>
              </a:spcBef>
            </a:pPr>
            <a:r>
              <a:rPr lang="nl-NL" altLang="nl-NL" dirty="0"/>
              <a:t>The accident type "Contact </a:t>
            </a:r>
            <a:r>
              <a:rPr lang="nl-NL" altLang="nl-NL" dirty="0" err="1"/>
              <a:t>with</a:t>
            </a:r>
            <a:r>
              <a:rPr lang="nl-NL" altLang="nl-NL" dirty="0"/>
              <a:t> </a:t>
            </a:r>
            <a:r>
              <a:rPr lang="nl-NL" altLang="nl-NL" dirty="0" err="1"/>
              <a:t>work</a:t>
            </a:r>
            <a:r>
              <a:rPr lang="nl-NL" altLang="nl-NL" dirty="0"/>
              <a:t> equipment or object" is common in </a:t>
            </a:r>
            <a:r>
              <a:rPr lang="nl-NL" altLang="nl-NL" dirty="0" err="1"/>
              <a:t>the</a:t>
            </a:r>
            <a:r>
              <a:rPr lang="nl-NL" altLang="nl-NL" dirty="0"/>
              <a:t> Industrial sector (42% of </a:t>
            </a:r>
            <a:r>
              <a:rPr lang="nl-NL" altLang="nl-NL" dirty="0" err="1"/>
              <a:t>accidents</a:t>
            </a:r>
            <a:r>
              <a:rPr lang="nl-NL" altLang="nl-NL" dirty="0"/>
              <a:t> in </a:t>
            </a:r>
            <a:r>
              <a:rPr lang="nl-NL" altLang="nl-NL" dirty="0" err="1"/>
              <a:t>that</a:t>
            </a:r>
            <a:r>
              <a:rPr lang="nl-NL" altLang="nl-NL" dirty="0"/>
              <a:t> sector). The </a:t>
            </a:r>
            <a:r>
              <a:rPr lang="nl-NL" altLang="nl-NL" dirty="0" err="1"/>
              <a:t>majority</a:t>
            </a:r>
            <a:r>
              <a:rPr lang="nl-NL" altLang="nl-NL" dirty="0"/>
              <a:t> of </a:t>
            </a:r>
            <a:r>
              <a:rPr lang="nl-NL" altLang="nl-NL" dirty="0" err="1"/>
              <a:t>accidents</a:t>
            </a:r>
            <a:r>
              <a:rPr lang="nl-NL" altLang="nl-NL" dirty="0"/>
              <a:t> </a:t>
            </a:r>
            <a:r>
              <a:rPr lang="nl-NL" altLang="nl-NL" dirty="0" err="1"/>
              <a:t>involve</a:t>
            </a:r>
            <a:r>
              <a:rPr lang="nl-NL" altLang="nl-NL" dirty="0"/>
              <a:t> </a:t>
            </a:r>
            <a:r>
              <a:rPr lang="nl-NL" altLang="nl-NL" dirty="0" err="1"/>
              <a:t>accidents</a:t>
            </a:r>
            <a:r>
              <a:rPr lang="nl-NL" altLang="nl-NL" dirty="0"/>
              <a:t> in </a:t>
            </a:r>
            <a:r>
              <a:rPr lang="nl-NL" altLang="nl-NL" dirty="0" err="1"/>
              <a:t>which</a:t>
            </a:r>
            <a:r>
              <a:rPr lang="nl-NL" altLang="nl-NL" dirty="0"/>
              <a:t> </a:t>
            </a:r>
            <a:r>
              <a:rPr lang="nl-NL" altLang="nl-NL" dirty="0" err="1"/>
              <a:t>the</a:t>
            </a:r>
            <a:r>
              <a:rPr lang="nl-NL" altLang="nl-NL" dirty="0"/>
              <a:t> </a:t>
            </a:r>
            <a:r>
              <a:rPr lang="nl-NL" altLang="nl-NL" dirty="0" err="1"/>
              <a:t>victim</a:t>
            </a:r>
            <a:r>
              <a:rPr lang="nl-NL" altLang="nl-NL" dirty="0"/>
              <a:t> </a:t>
            </a:r>
            <a:r>
              <a:rPr lang="nl-NL" altLang="nl-NL" dirty="0" err="1"/>
              <a:t>came</a:t>
            </a:r>
            <a:r>
              <a:rPr lang="nl-NL" altLang="nl-NL" dirty="0"/>
              <a:t> </a:t>
            </a:r>
            <a:r>
              <a:rPr lang="nl-NL" altLang="nl-NL" dirty="0" err="1"/>
              <a:t>into</a:t>
            </a:r>
            <a:r>
              <a:rPr lang="nl-NL" altLang="nl-NL" dirty="0"/>
              <a:t> contact </a:t>
            </a:r>
            <a:r>
              <a:rPr lang="nl-NL" altLang="nl-NL" dirty="0" err="1"/>
              <a:t>with</a:t>
            </a:r>
            <a:r>
              <a:rPr lang="nl-NL" altLang="nl-NL" dirty="0"/>
              <a:t> </a:t>
            </a:r>
            <a:r>
              <a:rPr lang="nl-NL" altLang="nl-NL" dirty="0" err="1"/>
              <a:t>moving</a:t>
            </a:r>
            <a:r>
              <a:rPr lang="nl-NL" altLang="nl-NL" dirty="0"/>
              <a:t> </a:t>
            </a:r>
            <a:r>
              <a:rPr lang="nl-NL" altLang="nl-NL" dirty="0" err="1"/>
              <a:t>parts</a:t>
            </a:r>
            <a:r>
              <a:rPr lang="nl-NL" altLang="nl-NL" dirty="0"/>
              <a:t> of a machine (69%).</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a:t>
            </a:fld>
            <a:endParaRPr lang="nl-NL"/>
          </a:p>
        </p:txBody>
      </p:sp>
    </p:spTree>
    <p:extLst>
      <p:ext uri="{BB962C8B-B14F-4D97-AF65-F5344CB8AC3E}">
        <p14:creationId xmlns:p14="http://schemas.microsoft.com/office/powerpoint/2010/main" val="993791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E3DF0-ED9A-2C18-E9B9-BD381A69838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C5468D-5602-264E-FD24-F0F39C6E773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D9C6A8-AC07-CD36-B2ED-1256A656A9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https</a:t>
            </a:r>
            <a:r>
              <a:rPr lang="nl-NL" dirty="0"/>
              <a:t>://</a:t>
            </a:r>
            <a:r>
              <a:rPr lang="nl-NL" dirty="0" err="1"/>
              <a:t>www.veiligheid.nl</a:t>
            </a:r>
            <a:r>
              <a:rPr lang="nl-NL" dirty="0"/>
              <a:t>/kennisaanbod/onderzoek/rapport-12-miljoen-mensen-leden-2020-aan-gehoorverlies-nederland</a:t>
            </a:r>
          </a:p>
        </p:txBody>
      </p:sp>
      <p:sp>
        <p:nvSpPr>
          <p:cNvPr id="4" name="Tijdelijke aanduiding voor dianummer 3">
            <a:extLst>
              <a:ext uri="{FF2B5EF4-FFF2-40B4-BE49-F238E27FC236}">
                <a16:creationId xmlns:a16="http://schemas.microsoft.com/office/drawing/2014/main" id="{13CC415C-6E45-A6D5-E1BC-A745A1853EBA}"/>
              </a:ext>
            </a:extLst>
          </p:cNvPr>
          <p:cNvSpPr>
            <a:spLocks noGrp="1"/>
          </p:cNvSpPr>
          <p:nvPr>
            <p:ph type="sldNum" sz="quarter" idx="5"/>
          </p:nvPr>
        </p:nvSpPr>
        <p:spPr/>
        <p:txBody>
          <a:bodyPr/>
          <a:lstStyle/>
          <a:p>
            <a:fld id="{9C29DBC2-9E02-5E40-AB1B-E3E16E5FC60E}" type="slidenum">
              <a:rPr lang="nl-NL" smtClean="0"/>
              <a:t>12</a:t>
            </a:fld>
            <a:endParaRPr lang="nl-NL"/>
          </a:p>
        </p:txBody>
      </p:sp>
    </p:spTree>
    <p:extLst>
      <p:ext uri="{BB962C8B-B14F-4D97-AF65-F5344CB8AC3E}">
        <p14:creationId xmlns:p14="http://schemas.microsoft.com/office/powerpoint/2010/main" val="1943211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1395A-4E87-F2F7-3612-CB3A66F9C7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D6516F-FD61-A799-C76D-E9439AB24E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52EB1B6-98DC-8190-E6C2-4AD675CE3C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Tinnitus </a:t>
            </a:r>
            <a:r>
              <a:rPr lang="nl-NL" dirty="0" err="1"/>
              <a:t>affects</a:t>
            </a:r>
            <a:r>
              <a:rPr lang="nl-NL" dirty="0"/>
              <a:t> </a:t>
            </a:r>
            <a:r>
              <a:rPr lang="nl-NL" dirty="0" err="1"/>
              <a:t>approximately</a:t>
            </a:r>
            <a:r>
              <a:rPr lang="nl-NL" dirty="0"/>
              <a:t> </a:t>
            </a:r>
            <a:r>
              <a:rPr lang="nl-NL" dirty="0" err="1"/>
              <a:t>two</a:t>
            </a:r>
            <a:r>
              <a:rPr lang="nl-NL" dirty="0"/>
              <a:t> </a:t>
            </a:r>
            <a:r>
              <a:rPr lang="nl-NL" dirty="0" err="1"/>
              <a:t>million</a:t>
            </a:r>
            <a:r>
              <a:rPr lang="nl-NL" dirty="0"/>
              <a:t> </a:t>
            </a:r>
            <a:r>
              <a:rPr lang="nl-NL" dirty="0" err="1"/>
              <a:t>people</a:t>
            </a:r>
            <a:r>
              <a:rPr lang="nl-NL" dirty="0"/>
              <a:t> in </a:t>
            </a:r>
            <a:r>
              <a:rPr lang="nl-NL" dirty="0" err="1"/>
              <a:t>the</a:t>
            </a:r>
            <a:r>
              <a:rPr lang="nl-NL" dirty="0"/>
              <a:t> Netherlands.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They</a:t>
            </a:r>
            <a:r>
              <a:rPr lang="nl-NL" dirty="0"/>
              <a:t> </a:t>
            </a:r>
            <a:r>
              <a:rPr lang="nl-NL" dirty="0" err="1"/>
              <a:t>hear</a:t>
            </a:r>
            <a:r>
              <a:rPr lang="nl-NL" dirty="0"/>
              <a:t> sounds </a:t>
            </a:r>
            <a:r>
              <a:rPr lang="nl-NL" dirty="0" err="1"/>
              <a:t>such</a:t>
            </a:r>
            <a:r>
              <a:rPr lang="nl-NL" dirty="0"/>
              <a:t> as </a:t>
            </a:r>
            <a:r>
              <a:rPr lang="nl-NL" dirty="0" err="1"/>
              <a:t>hissing</a:t>
            </a:r>
            <a:r>
              <a:rPr lang="nl-NL" dirty="0"/>
              <a:t>, </a:t>
            </a:r>
            <a:r>
              <a:rPr lang="nl-NL" dirty="0" err="1"/>
              <a:t>ringing</a:t>
            </a:r>
            <a:r>
              <a:rPr lang="nl-NL" dirty="0"/>
              <a:t>, or </a:t>
            </a:r>
            <a:r>
              <a:rPr lang="nl-NL" dirty="0" err="1"/>
              <a:t>whistling</a:t>
            </a:r>
            <a:r>
              <a:rPr lang="nl-NL" dirty="0"/>
              <a:t>, high or low, </a:t>
            </a:r>
            <a:r>
              <a:rPr lang="nl-NL" dirty="0" err="1"/>
              <a:t>loud</a:t>
            </a:r>
            <a:r>
              <a:rPr lang="nl-NL" dirty="0"/>
              <a:t> or soft, </a:t>
            </a:r>
            <a:r>
              <a:rPr lang="nl-NL" dirty="0" err="1"/>
              <a:t>combinations</a:t>
            </a:r>
            <a:r>
              <a:rPr lang="nl-NL" dirty="0"/>
              <a:t> of sounds, </a:t>
            </a:r>
            <a:r>
              <a:rPr lang="nl-NL" dirty="0" err="1"/>
              <a:t>continuously</a:t>
            </a:r>
            <a:r>
              <a:rPr lang="nl-NL" dirty="0"/>
              <a:t> or </a:t>
            </a:r>
            <a:r>
              <a:rPr lang="nl-NL" dirty="0" err="1"/>
              <a:t>intermittently</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*Source: </a:t>
            </a:r>
            <a:r>
              <a:rPr lang="nl-NL" dirty="0" err="1"/>
              <a:t>https</a:t>
            </a:r>
            <a:r>
              <a:rPr lang="nl-NL" dirty="0"/>
              <a:t>://</a:t>
            </a:r>
            <a:r>
              <a:rPr lang="nl-NL" dirty="0" err="1"/>
              <a:t>www.kno.nl</a:t>
            </a:r>
            <a:r>
              <a:rPr lang="nl-NL" dirty="0"/>
              <a:t>/</a:t>
            </a:r>
            <a:r>
              <a:rPr lang="nl-NL" dirty="0" err="1"/>
              <a:t>patienten</a:t>
            </a:r>
            <a:r>
              <a:rPr lang="nl-NL" dirty="0"/>
              <a:t>-informatie/oor/oorsuizen/#tinnitus</a:t>
            </a:r>
          </a:p>
        </p:txBody>
      </p:sp>
      <p:sp>
        <p:nvSpPr>
          <p:cNvPr id="4" name="Tijdelijke aanduiding voor dianummer 3">
            <a:extLst>
              <a:ext uri="{FF2B5EF4-FFF2-40B4-BE49-F238E27FC236}">
                <a16:creationId xmlns:a16="http://schemas.microsoft.com/office/drawing/2014/main" id="{3D991723-BC29-936F-0A68-4EC645EC696B}"/>
              </a:ext>
            </a:extLst>
          </p:cNvPr>
          <p:cNvSpPr>
            <a:spLocks noGrp="1"/>
          </p:cNvSpPr>
          <p:nvPr>
            <p:ph type="sldNum" sz="quarter" idx="5"/>
          </p:nvPr>
        </p:nvSpPr>
        <p:spPr/>
        <p:txBody>
          <a:bodyPr/>
          <a:lstStyle/>
          <a:p>
            <a:fld id="{9C29DBC2-9E02-5E40-AB1B-E3E16E5FC60E}" type="slidenum">
              <a:rPr lang="nl-NL" smtClean="0"/>
              <a:t>13</a:t>
            </a:fld>
            <a:endParaRPr lang="nl-NL"/>
          </a:p>
        </p:txBody>
      </p:sp>
    </p:spTree>
    <p:extLst>
      <p:ext uri="{BB962C8B-B14F-4D97-AF65-F5344CB8AC3E}">
        <p14:creationId xmlns:p14="http://schemas.microsoft.com/office/powerpoint/2010/main" val="1056911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1395A-4E87-F2F7-3612-CB3A66F9C7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D6516F-FD61-A799-C76D-E9439AB24E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52EB1B6-98DC-8190-E6C2-4AD675CE3C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3D991723-BC29-936F-0A68-4EC645EC696B}"/>
              </a:ext>
            </a:extLst>
          </p:cNvPr>
          <p:cNvSpPr>
            <a:spLocks noGrp="1"/>
          </p:cNvSpPr>
          <p:nvPr>
            <p:ph type="sldNum" sz="quarter" idx="5"/>
          </p:nvPr>
        </p:nvSpPr>
        <p:spPr/>
        <p:txBody>
          <a:bodyPr/>
          <a:lstStyle/>
          <a:p>
            <a:fld id="{9C29DBC2-9E02-5E40-AB1B-E3E16E5FC60E}" type="slidenum">
              <a:rPr lang="nl-NL" smtClean="0"/>
              <a:t>14</a:t>
            </a:fld>
            <a:endParaRPr lang="nl-NL"/>
          </a:p>
        </p:txBody>
      </p:sp>
    </p:spTree>
    <p:extLst>
      <p:ext uri="{BB962C8B-B14F-4D97-AF65-F5344CB8AC3E}">
        <p14:creationId xmlns:p14="http://schemas.microsoft.com/office/powerpoint/2010/main" val="2981263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E2B2D-A3F0-0002-4E6E-279DE1030B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EA0A79-C147-A96B-2F73-97D5F20687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4E2398-92F9-C72F-88FA-437FF6A423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09615ED0-5285-5B18-84FB-2FA2FB148F53}"/>
              </a:ext>
            </a:extLst>
          </p:cNvPr>
          <p:cNvSpPr>
            <a:spLocks noGrp="1"/>
          </p:cNvSpPr>
          <p:nvPr>
            <p:ph type="sldNum" sz="quarter" idx="5"/>
          </p:nvPr>
        </p:nvSpPr>
        <p:spPr/>
        <p:txBody>
          <a:bodyPr/>
          <a:lstStyle/>
          <a:p>
            <a:fld id="{9C29DBC2-9E02-5E40-AB1B-E3E16E5FC60E}" type="slidenum">
              <a:rPr lang="nl-NL" smtClean="0"/>
              <a:t>15</a:t>
            </a:fld>
            <a:endParaRPr lang="nl-NL"/>
          </a:p>
        </p:txBody>
      </p:sp>
    </p:spTree>
    <p:extLst>
      <p:ext uri="{BB962C8B-B14F-4D97-AF65-F5344CB8AC3E}">
        <p14:creationId xmlns:p14="http://schemas.microsoft.com/office/powerpoint/2010/main" val="895745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1A23F-6FAE-7AA7-C2A0-42B7DFF2423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08BCC5-A7FA-C2C8-F026-364C71DB78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F607AD-1C8F-7B26-463A-2412EA4B65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9FD1461C-8430-6D91-1CAA-D1D07DC6195F}"/>
              </a:ext>
            </a:extLst>
          </p:cNvPr>
          <p:cNvSpPr>
            <a:spLocks noGrp="1"/>
          </p:cNvSpPr>
          <p:nvPr>
            <p:ph type="sldNum" sz="quarter" idx="5"/>
          </p:nvPr>
        </p:nvSpPr>
        <p:spPr/>
        <p:txBody>
          <a:bodyPr/>
          <a:lstStyle/>
          <a:p>
            <a:fld id="{9C29DBC2-9E02-5E40-AB1B-E3E16E5FC60E}" type="slidenum">
              <a:rPr lang="nl-NL" smtClean="0"/>
              <a:t>16</a:t>
            </a:fld>
            <a:endParaRPr lang="nl-NL"/>
          </a:p>
        </p:txBody>
      </p:sp>
    </p:spTree>
    <p:extLst>
      <p:ext uri="{BB962C8B-B14F-4D97-AF65-F5344CB8AC3E}">
        <p14:creationId xmlns:p14="http://schemas.microsoft.com/office/powerpoint/2010/main" val="755218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8BA68-CAE1-CC0F-8802-AC9B9B0434E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4335820-A21C-E59D-C4DD-B6BB1FFB4E3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271C18C-87E5-3AA3-1F1F-B80CF7432E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94E47C34-9E1F-7F1B-13F0-65EC36A57658}"/>
              </a:ext>
            </a:extLst>
          </p:cNvPr>
          <p:cNvSpPr>
            <a:spLocks noGrp="1"/>
          </p:cNvSpPr>
          <p:nvPr>
            <p:ph type="sldNum" sz="quarter" idx="5"/>
          </p:nvPr>
        </p:nvSpPr>
        <p:spPr/>
        <p:txBody>
          <a:bodyPr/>
          <a:lstStyle/>
          <a:p>
            <a:fld id="{9C29DBC2-9E02-5E40-AB1B-E3E16E5FC60E}" type="slidenum">
              <a:rPr lang="nl-NL" smtClean="0"/>
              <a:t>17</a:t>
            </a:fld>
            <a:endParaRPr lang="nl-NL"/>
          </a:p>
        </p:txBody>
      </p:sp>
    </p:spTree>
    <p:extLst>
      <p:ext uri="{BB962C8B-B14F-4D97-AF65-F5344CB8AC3E}">
        <p14:creationId xmlns:p14="http://schemas.microsoft.com/office/powerpoint/2010/main" val="68705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F6442-B5DF-E9AF-7240-C52778BBC0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23086D1-C4D6-7439-5A68-AAD231BF267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E367715-2CC4-CB5B-3606-446378DD3C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Answer</a:t>
            </a:r>
            <a:r>
              <a:rPr lang="nl-NL" dirty="0"/>
              <a:t>: NO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While</a:t>
            </a:r>
            <a:r>
              <a:rPr lang="nl-NL" dirty="0"/>
              <a:t> </a:t>
            </a:r>
            <a:r>
              <a:rPr lang="nl-NL" dirty="0" err="1"/>
              <a:t>noise-canceling</a:t>
            </a:r>
            <a:r>
              <a:rPr lang="nl-NL" dirty="0"/>
              <a:t> headphones are excellent at </a:t>
            </a:r>
            <a:r>
              <a:rPr lang="nl-NL" dirty="0" err="1"/>
              <a:t>reducing</a:t>
            </a:r>
            <a:r>
              <a:rPr lang="nl-NL" dirty="0"/>
              <a:t> </a:t>
            </a:r>
            <a:r>
              <a:rPr lang="nl-NL" dirty="0" err="1"/>
              <a:t>ambient</a:t>
            </a:r>
            <a:r>
              <a:rPr lang="nl-NL" dirty="0"/>
              <a:t> </a:t>
            </a:r>
            <a:r>
              <a:rPr lang="nl-NL" dirty="0" err="1"/>
              <a:t>noise</a:t>
            </a:r>
            <a:r>
              <a:rPr lang="nl-NL" dirty="0"/>
              <a:t>, </a:t>
            </a:r>
            <a:r>
              <a:rPr lang="nl-NL" dirty="0" err="1"/>
              <a:t>they</a:t>
            </a:r>
            <a:r>
              <a:rPr lang="nl-NL" dirty="0"/>
              <a:t> are </a:t>
            </a:r>
            <a:r>
              <a:rPr lang="nl-NL" dirty="0" err="1"/>
              <a:t>not</a:t>
            </a:r>
            <a:r>
              <a:rPr lang="nl-NL" dirty="0"/>
              <a:t> </a:t>
            </a:r>
            <a:r>
              <a:rPr lang="nl-NL" dirty="0" err="1"/>
              <a:t>designed</a:t>
            </a:r>
            <a:r>
              <a:rPr lang="nl-NL" dirty="0"/>
              <a:t> </a:t>
            </a:r>
            <a:r>
              <a:rPr lang="nl-NL" dirty="0" err="1"/>
              <a:t>to</a:t>
            </a:r>
            <a:r>
              <a:rPr lang="nl-NL" dirty="0"/>
              <a:t> </a:t>
            </a:r>
            <a:r>
              <a:rPr lang="nl-NL" dirty="0" err="1"/>
              <a:t>protect</a:t>
            </a:r>
            <a:r>
              <a:rPr lang="nl-NL" dirty="0"/>
              <a:t> </a:t>
            </a:r>
            <a:r>
              <a:rPr lang="nl-NL" dirty="0" err="1"/>
              <a:t>your</a:t>
            </a:r>
            <a:r>
              <a:rPr lang="nl-NL" dirty="0"/>
              <a:t> hearing. Traditional hearing </a:t>
            </a:r>
            <a:r>
              <a:rPr lang="nl-NL" dirty="0" err="1"/>
              <a:t>protection</a:t>
            </a:r>
            <a:r>
              <a:rPr lang="nl-NL" dirty="0"/>
              <a:t>, </a:t>
            </a:r>
            <a:r>
              <a:rPr lang="nl-NL" dirty="0" err="1"/>
              <a:t>such</a:t>
            </a:r>
            <a:r>
              <a:rPr lang="nl-NL" dirty="0"/>
              <a:t> as </a:t>
            </a:r>
            <a:r>
              <a:rPr lang="nl-NL" dirty="0" err="1"/>
              <a:t>earplugs</a:t>
            </a:r>
            <a:r>
              <a:rPr lang="nl-NL" dirty="0"/>
              <a:t> or </a:t>
            </a:r>
            <a:r>
              <a:rPr lang="nl-NL" dirty="0" err="1"/>
              <a:t>earmuffs</a:t>
            </a:r>
            <a:r>
              <a:rPr lang="nl-NL" dirty="0"/>
              <a:t>, is </a:t>
            </a:r>
            <a:r>
              <a:rPr lang="nl-NL" dirty="0" err="1"/>
              <a:t>specifically</a:t>
            </a:r>
            <a:r>
              <a:rPr lang="nl-NL" dirty="0"/>
              <a:t> </a:t>
            </a:r>
            <a:r>
              <a:rPr lang="nl-NL" dirty="0" err="1"/>
              <a:t>designed</a:t>
            </a:r>
            <a:r>
              <a:rPr lang="nl-NL" dirty="0"/>
              <a:t> </a:t>
            </a:r>
            <a:r>
              <a:rPr lang="nl-NL" dirty="0" err="1"/>
              <a:t>to</a:t>
            </a:r>
            <a:r>
              <a:rPr lang="nl-NL" dirty="0"/>
              <a:t> block out </a:t>
            </a:r>
            <a:r>
              <a:rPr lang="nl-NL" dirty="0" err="1"/>
              <a:t>noise</a:t>
            </a:r>
            <a:r>
              <a:rPr lang="nl-NL" dirty="0"/>
              <a:t> </a:t>
            </a:r>
            <a:r>
              <a:rPr lang="nl-NL" dirty="0" err="1"/>
              <a:t>and</a:t>
            </a:r>
            <a:r>
              <a:rPr lang="nl-NL" dirty="0"/>
              <a:t> </a:t>
            </a:r>
            <a:r>
              <a:rPr lang="nl-NL" dirty="0" err="1"/>
              <a:t>protect</a:t>
            </a:r>
            <a:r>
              <a:rPr lang="nl-NL" dirty="0"/>
              <a:t> </a:t>
            </a:r>
            <a:r>
              <a:rPr lang="nl-NL" dirty="0" err="1"/>
              <a:t>your</a:t>
            </a:r>
            <a:r>
              <a:rPr lang="nl-NL" dirty="0"/>
              <a:t> hearing </a:t>
            </a:r>
            <a:r>
              <a:rPr lang="nl-NL" dirty="0" err="1"/>
              <a:t>from</a:t>
            </a:r>
            <a:r>
              <a:rPr lang="nl-NL" dirty="0"/>
              <a:t> </a:t>
            </a:r>
            <a:r>
              <a:rPr lang="nl-NL" dirty="0" err="1"/>
              <a:t>harmful</a:t>
            </a:r>
            <a:r>
              <a:rPr lang="nl-NL" dirty="0"/>
              <a:t> levels of </a:t>
            </a:r>
            <a:r>
              <a:rPr lang="nl-NL" dirty="0" err="1"/>
              <a:t>noise</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a:t>See next slide</a:t>
            </a:r>
            <a:endParaRPr lang="nl-NL" dirty="0"/>
          </a:p>
        </p:txBody>
      </p:sp>
      <p:sp>
        <p:nvSpPr>
          <p:cNvPr id="4" name="Tijdelijke aanduiding voor dianummer 3">
            <a:extLst>
              <a:ext uri="{FF2B5EF4-FFF2-40B4-BE49-F238E27FC236}">
                <a16:creationId xmlns:a16="http://schemas.microsoft.com/office/drawing/2014/main" id="{D4702D6D-3EE3-370E-D76E-3D93D4B6B9E1}"/>
              </a:ext>
            </a:extLst>
          </p:cNvPr>
          <p:cNvSpPr>
            <a:spLocks noGrp="1"/>
          </p:cNvSpPr>
          <p:nvPr>
            <p:ph type="sldNum" sz="quarter" idx="5"/>
          </p:nvPr>
        </p:nvSpPr>
        <p:spPr/>
        <p:txBody>
          <a:bodyPr/>
          <a:lstStyle/>
          <a:p>
            <a:fld id="{9C29DBC2-9E02-5E40-AB1B-E3E16E5FC60E}" type="slidenum">
              <a:rPr lang="nl-NL" smtClean="0"/>
              <a:t>18</a:t>
            </a:fld>
            <a:endParaRPr lang="nl-NL"/>
          </a:p>
        </p:txBody>
      </p:sp>
    </p:spTree>
    <p:extLst>
      <p:ext uri="{BB962C8B-B14F-4D97-AF65-F5344CB8AC3E}">
        <p14:creationId xmlns:p14="http://schemas.microsoft.com/office/powerpoint/2010/main" val="482503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33F1E-C921-60D4-6B0D-3E62DDE5A5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0E7592-60DF-7911-AB75-241B52517C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B8C1B22-468F-EFD2-EDD9-429FAC044A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D0FF368F-0981-4640-B99E-13F9288DE1BE}"/>
              </a:ext>
            </a:extLst>
          </p:cNvPr>
          <p:cNvSpPr>
            <a:spLocks noGrp="1"/>
          </p:cNvSpPr>
          <p:nvPr>
            <p:ph type="sldNum" sz="quarter" idx="5"/>
          </p:nvPr>
        </p:nvSpPr>
        <p:spPr/>
        <p:txBody>
          <a:bodyPr/>
          <a:lstStyle/>
          <a:p>
            <a:fld id="{9C29DBC2-9E02-5E40-AB1B-E3E16E5FC60E}" type="slidenum">
              <a:rPr lang="nl-NL" smtClean="0"/>
              <a:t>19</a:t>
            </a:fld>
            <a:endParaRPr lang="nl-NL"/>
          </a:p>
        </p:txBody>
      </p:sp>
    </p:spTree>
    <p:extLst>
      <p:ext uri="{BB962C8B-B14F-4D97-AF65-F5344CB8AC3E}">
        <p14:creationId xmlns:p14="http://schemas.microsoft.com/office/powerpoint/2010/main" val="3864844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94DDA-8F05-1C6E-62C5-D42DFE89ECE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07D6E0-9F42-9480-927B-9299C0562F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BBCDAE-CB2A-C4AE-9380-67AE20A8F7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A0C4BF90-45CD-201A-1BE1-E3A803B2D8B8}"/>
              </a:ext>
            </a:extLst>
          </p:cNvPr>
          <p:cNvSpPr>
            <a:spLocks noGrp="1"/>
          </p:cNvSpPr>
          <p:nvPr>
            <p:ph type="sldNum" sz="quarter" idx="5"/>
          </p:nvPr>
        </p:nvSpPr>
        <p:spPr/>
        <p:txBody>
          <a:bodyPr/>
          <a:lstStyle/>
          <a:p>
            <a:fld id="{9C29DBC2-9E02-5E40-AB1B-E3E16E5FC60E}" type="slidenum">
              <a:rPr lang="nl-NL" smtClean="0"/>
              <a:t>20</a:t>
            </a:fld>
            <a:endParaRPr lang="nl-NL"/>
          </a:p>
        </p:txBody>
      </p:sp>
    </p:spTree>
    <p:extLst>
      <p:ext uri="{BB962C8B-B14F-4D97-AF65-F5344CB8AC3E}">
        <p14:creationId xmlns:p14="http://schemas.microsoft.com/office/powerpoint/2010/main" val="315222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B2D69-6955-DF1A-4481-CA35C10672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247327-1006-E94F-A09E-DC5B69F2E37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6923A9-D4D8-4900-452D-842961D0A1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37FC23A3-9133-EA25-7BD4-A4CC9CC8EE02}"/>
              </a:ext>
            </a:extLst>
          </p:cNvPr>
          <p:cNvSpPr>
            <a:spLocks noGrp="1"/>
          </p:cNvSpPr>
          <p:nvPr>
            <p:ph type="sldNum" sz="quarter" idx="5"/>
          </p:nvPr>
        </p:nvSpPr>
        <p:spPr/>
        <p:txBody>
          <a:bodyPr/>
          <a:lstStyle/>
          <a:p>
            <a:fld id="{9C29DBC2-9E02-5E40-AB1B-E3E16E5FC60E}" type="slidenum">
              <a:rPr lang="nl-NL" smtClean="0"/>
              <a:t>21</a:t>
            </a:fld>
            <a:endParaRPr lang="nl-NL"/>
          </a:p>
        </p:txBody>
      </p:sp>
    </p:spTree>
    <p:extLst>
      <p:ext uri="{BB962C8B-B14F-4D97-AF65-F5344CB8AC3E}">
        <p14:creationId xmlns:p14="http://schemas.microsoft.com/office/powerpoint/2010/main" val="116064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DDA34-025F-870C-856B-AAA8650B3D0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DCF8A5-8806-4182-AA80-DC5FDD1C4C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6FC2F2-27C3-D255-C75E-47FC0B558880}"/>
              </a:ext>
            </a:extLst>
          </p:cNvPr>
          <p:cNvSpPr>
            <a:spLocks noGrp="1"/>
          </p:cNvSpPr>
          <p:nvPr>
            <p:ph type="body" idx="1"/>
          </p:nvPr>
        </p:nvSpPr>
        <p:spPr/>
        <p:txBody>
          <a:bodyPr/>
          <a:lstStyle/>
          <a:p>
            <a:pPr eaLnBrk="1" hangingPunct="1">
              <a:spcBef>
                <a:spcPct val="0"/>
              </a:spcBef>
            </a:pPr>
            <a:r>
              <a:rPr lang="nl-NL" altLang="nl-NL" dirty="0" err="1"/>
              <a:t>https</a:t>
            </a:r>
            <a:r>
              <a:rPr lang="nl-NL" altLang="nl-NL" dirty="0"/>
              <a:t>://</a:t>
            </a:r>
            <a:r>
              <a:rPr lang="nl-NL" altLang="nl-NL" dirty="0" err="1"/>
              <a:t>www.nlarbeidsinspectie.nl</a:t>
            </a:r>
            <a:r>
              <a:rPr lang="nl-NL" altLang="nl-NL" dirty="0"/>
              <a:t>/publicaties/rapporten/2024/08/26/monitor-arbeidsongevallen-2023</a:t>
            </a:r>
          </a:p>
          <a:p>
            <a:pPr eaLnBrk="1" hangingPunct="1">
              <a:spcBef>
                <a:spcPct val="0"/>
              </a:spcBef>
            </a:pPr>
            <a:r>
              <a:rPr lang="nl-NL" altLang="nl-NL" dirty="0"/>
              <a:t>The accident type "Contact </a:t>
            </a:r>
            <a:r>
              <a:rPr lang="nl-NL" altLang="nl-NL" dirty="0" err="1"/>
              <a:t>with</a:t>
            </a:r>
            <a:r>
              <a:rPr lang="nl-NL" altLang="nl-NL" dirty="0"/>
              <a:t> </a:t>
            </a:r>
            <a:r>
              <a:rPr lang="nl-NL" altLang="nl-NL" dirty="0" err="1"/>
              <a:t>work</a:t>
            </a:r>
            <a:r>
              <a:rPr lang="nl-NL" altLang="nl-NL" dirty="0"/>
              <a:t> equipment or object" is common in </a:t>
            </a:r>
            <a:r>
              <a:rPr lang="nl-NL" altLang="nl-NL" dirty="0" err="1"/>
              <a:t>the</a:t>
            </a:r>
            <a:r>
              <a:rPr lang="nl-NL" altLang="nl-NL" dirty="0"/>
              <a:t> Industrial sector (42% of </a:t>
            </a:r>
            <a:r>
              <a:rPr lang="nl-NL" altLang="nl-NL" dirty="0" err="1"/>
              <a:t>accidents</a:t>
            </a:r>
            <a:r>
              <a:rPr lang="nl-NL" altLang="nl-NL" dirty="0"/>
              <a:t> in </a:t>
            </a:r>
            <a:r>
              <a:rPr lang="nl-NL" altLang="nl-NL" dirty="0" err="1"/>
              <a:t>that</a:t>
            </a:r>
            <a:r>
              <a:rPr lang="nl-NL" altLang="nl-NL" dirty="0"/>
              <a:t> sector). The </a:t>
            </a:r>
            <a:r>
              <a:rPr lang="nl-NL" altLang="nl-NL" dirty="0" err="1"/>
              <a:t>majority</a:t>
            </a:r>
            <a:r>
              <a:rPr lang="nl-NL" altLang="nl-NL" dirty="0"/>
              <a:t> of </a:t>
            </a:r>
            <a:r>
              <a:rPr lang="nl-NL" altLang="nl-NL" dirty="0" err="1"/>
              <a:t>accidents</a:t>
            </a:r>
            <a:r>
              <a:rPr lang="nl-NL" altLang="nl-NL" dirty="0"/>
              <a:t> </a:t>
            </a:r>
            <a:r>
              <a:rPr lang="nl-NL" altLang="nl-NL" dirty="0" err="1"/>
              <a:t>involve</a:t>
            </a:r>
            <a:r>
              <a:rPr lang="nl-NL" altLang="nl-NL" dirty="0"/>
              <a:t> </a:t>
            </a:r>
            <a:r>
              <a:rPr lang="nl-NL" altLang="nl-NL" dirty="0" err="1"/>
              <a:t>accidents</a:t>
            </a:r>
            <a:r>
              <a:rPr lang="nl-NL" altLang="nl-NL" dirty="0"/>
              <a:t> in </a:t>
            </a:r>
            <a:r>
              <a:rPr lang="nl-NL" altLang="nl-NL" dirty="0" err="1"/>
              <a:t>which</a:t>
            </a:r>
            <a:r>
              <a:rPr lang="nl-NL" altLang="nl-NL" dirty="0"/>
              <a:t> </a:t>
            </a:r>
            <a:r>
              <a:rPr lang="nl-NL" altLang="nl-NL" dirty="0" err="1"/>
              <a:t>the</a:t>
            </a:r>
            <a:r>
              <a:rPr lang="nl-NL" altLang="nl-NL" dirty="0"/>
              <a:t> </a:t>
            </a:r>
            <a:r>
              <a:rPr lang="nl-NL" altLang="nl-NL" dirty="0" err="1"/>
              <a:t>victim</a:t>
            </a:r>
            <a:r>
              <a:rPr lang="nl-NL" altLang="nl-NL" dirty="0"/>
              <a:t> </a:t>
            </a:r>
            <a:r>
              <a:rPr lang="nl-NL" altLang="nl-NL" dirty="0" err="1"/>
              <a:t>came</a:t>
            </a:r>
            <a:r>
              <a:rPr lang="nl-NL" altLang="nl-NL" dirty="0"/>
              <a:t> </a:t>
            </a:r>
            <a:r>
              <a:rPr lang="nl-NL" altLang="nl-NL" dirty="0" err="1"/>
              <a:t>into</a:t>
            </a:r>
            <a:r>
              <a:rPr lang="nl-NL" altLang="nl-NL" dirty="0"/>
              <a:t> contact </a:t>
            </a:r>
            <a:r>
              <a:rPr lang="nl-NL" altLang="nl-NL" dirty="0" err="1"/>
              <a:t>with</a:t>
            </a:r>
            <a:r>
              <a:rPr lang="nl-NL" altLang="nl-NL" dirty="0"/>
              <a:t> </a:t>
            </a:r>
            <a:r>
              <a:rPr lang="nl-NL" altLang="nl-NL" dirty="0" err="1"/>
              <a:t>moving</a:t>
            </a:r>
            <a:r>
              <a:rPr lang="nl-NL" altLang="nl-NL" dirty="0"/>
              <a:t> </a:t>
            </a:r>
            <a:r>
              <a:rPr lang="nl-NL" altLang="nl-NL" dirty="0" err="1"/>
              <a:t>parts</a:t>
            </a:r>
            <a:r>
              <a:rPr lang="nl-NL" altLang="nl-NL" dirty="0"/>
              <a:t> of a machine (69%).</a:t>
            </a:r>
          </a:p>
        </p:txBody>
      </p:sp>
      <p:sp>
        <p:nvSpPr>
          <p:cNvPr id="4" name="Tijdelijke aanduiding voor dianummer 3">
            <a:extLst>
              <a:ext uri="{FF2B5EF4-FFF2-40B4-BE49-F238E27FC236}">
                <a16:creationId xmlns:a16="http://schemas.microsoft.com/office/drawing/2014/main" id="{D24009D4-BCC8-49F4-790D-6E86D7F8DA39}"/>
              </a:ext>
            </a:extLst>
          </p:cNvPr>
          <p:cNvSpPr>
            <a:spLocks noGrp="1"/>
          </p:cNvSpPr>
          <p:nvPr>
            <p:ph type="sldNum" sz="quarter" idx="5"/>
          </p:nvPr>
        </p:nvSpPr>
        <p:spPr/>
        <p:txBody>
          <a:bodyPr/>
          <a:lstStyle/>
          <a:p>
            <a:fld id="{9C29DBC2-9E02-5E40-AB1B-E3E16E5FC60E}" type="slidenum">
              <a:rPr lang="nl-NL" smtClean="0"/>
              <a:t>4</a:t>
            </a:fld>
            <a:endParaRPr lang="nl-NL"/>
          </a:p>
        </p:txBody>
      </p:sp>
    </p:spTree>
    <p:extLst>
      <p:ext uri="{BB962C8B-B14F-4D97-AF65-F5344CB8AC3E}">
        <p14:creationId xmlns:p14="http://schemas.microsoft.com/office/powerpoint/2010/main" val="2364980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3F9F0-D1AA-87F5-C6C9-6A9D37D8B08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C95F52-A3E3-47F6-219E-3F4924C3E6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7D62E5-1717-E8C3-437D-F3CB51FFAA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9A1E6BF4-231A-1F64-22C2-4CBF0D4B76E8}"/>
              </a:ext>
            </a:extLst>
          </p:cNvPr>
          <p:cNvSpPr>
            <a:spLocks noGrp="1"/>
          </p:cNvSpPr>
          <p:nvPr>
            <p:ph type="sldNum" sz="quarter" idx="5"/>
          </p:nvPr>
        </p:nvSpPr>
        <p:spPr/>
        <p:txBody>
          <a:bodyPr/>
          <a:lstStyle/>
          <a:p>
            <a:fld id="{9C29DBC2-9E02-5E40-AB1B-E3E16E5FC60E}" type="slidenum">
              <a:rPr lang="nl-NL" smtClean="0"/>
              <a:t>22</a:t>
            </a:fld>
            <a:endParaRPr lang="nl-NL"/>
          </a:p>
        </p:txBody>
      </p:sp>
    </p:spTree>
    <p:extLst>
      <p:ext uri="{BB962C8B-B14F-4D97-AF65-F5344CB8AC3E}">
        <p14:creationId xmlns:p14="http://schemas.microsoft.com/office/powerpoint/2010/main" val="3165013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038A-D3D9-83EC-F000-0626671E12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775BFD4-4039-6C95-2E65-D132D4BF2DF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76514C0-7B6C-0512-CA68-64888F47D1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5B080A2A-FDB1-B7BB-7FFF-8F9B8AD81DFD}"/>
              </a:ext>
            </a:extLst>
          </p:cNvPr>
          <p:cNvSpPr>
            <a:spLocks noGrp="1"/>
          </p:cNvSpPr>
          <p:nvPr>
            <p:ph type="sldNum" sz="quarter" idx="5"/>
          </p:nvPr>
        </p:nvSpPr>
        <p:spPr/>
        <p:txBody>
          <a:bodyPr/>
          <a:lstStyle/>
          <a:p>
            <a:fld id="{9C29DBC2-9E02-5E40-AB1B-E3E16E5FC60E}" type="slidenum">
              <a:rPr lang="nl-NL" smtClean="0"/>
              <a:t>23</a:t>
            </a:fld>
            <a:endParaRPr lang="nl-NL"/>
          </a:p>
        </p:txBody>
      </p:sp>
    </p:spTree>
    <p:extLst>
      <p:ext uri="{BB962C8B-B14F-4D97-AF65-F5344CB8AC3E}">
        <p14:creationId xmlns:p14="http://schemas.microsoft.com/office/powerpoint/2010/main" val="2044984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5</a:t>
            </a:fld>
            <a:endParaRPr lang="nl-NL"/>
          </a:p>
        </p:txBody>
      </p:sp>
    </p:spTree>
    <p:extLst>
      <p:ext uri="{BB962C8B-B14F-4D97-AF65-F5344CB8AC3E}">
        <p14:creationId xmlns:p14="http://schemas.microsoft.com/office/powerpoint/2010/main" val="1211343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0A949-70DF-BB55-A68B-3A687EA30A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55E5781-53E6-2271-7599-EAB71D09A31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C1CE9B6-0EF9-B3E0-9305-EC8DA4DF416C}"/>
              </a:ext>
            </a:extLst>
          </p:cNvPr>
          <p:cNvSpPr>
            <a:spLocks noGrp="1"/>
          </p:cNvSpPr>
          <p:nvPr>
            <p:ph type="body" idx="1"/>
          </p:nvPr>
        </p:nvSpPr>
        <p:spPr/>
        <p:txBody>
          <a:bodyPr/>
          <a:lstStyle/>
          <a:p>
            <a:pPr eaLnBrk="1" hangingPunct="1">
              <a:defRPr/>
            </a:pPr>
            <a:r>
              <a:rPr lang="nl-NL" dirty="0" err="1">
                <a:cs typeface="+mn-cs"/>
              </a:rPr>
              <a:t>Answer</a:t>
            </a:r>
            <a:r>
              <a:rPr lang="nl-NL" dirty="0">
                <a:cs typeface="+mn-cs"/>
              </a:rPr>
              <a:t> A is correct</a:t>
            </a:r>
          </a:p>
        </p:txBody>
      </p:sp>
      <p:sp>
        <p:nvSpPr>
          <p:cNvPr id="4" name="Tijdelijke aanduiding voor dianummer 3">
            <a:extLst>
              <a:ext uri="{FF2B5EF4-FFF2-40B4-BE49-F238E27FC236}">
                <a16:creationId xmlns:a16="http://schemas.microsoft.com/office/drawing/2014/main" id="{EF254664-9756-BCF7-B1ED-868C2F6663D2}"/>
              </a:ext>
            </a:extLst>
          </p:cNvPr>
          <p:cNvSpPr>
            <a:spLocks noGrp="1"/>
          </p:cNvSpPr>
          <p:nvPr>
            <p:ph type="sldNum" sz="quarter" idx="5"/>
          </p:nvPr>
        </p:nvSpPr>
        <p:spPr/>
        <p:txBody>
          <a:bodyPr/>
          <a:lstStyle/>
          <a:p>
            <a:fld id="{9C29DBC2-9E02-5E40-AB1B-E3E16E5FC60E}" type="slidenum">
              <a:rPr lang="nl-NL" smtClean="0"/>
              <a:t>6</a:t>
            </a:fld>
            <a:endParaRPr lang="nl-NL"/>
          </a:p>
        </p:txBody>
      </p:sp>
    </p:spTree>
    <p:extLst>
      <p:ext uri="{BB962C8B-B14F-4D97-AF65-F5344CB8AC3E}">
        <p14:creationId xmlns:p14="http://schemas.microsoft.com/office/powerpoint/2010/main" val="1380229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1A157-E857-38CD-5395-DC680A12E3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471ABA-08D6-1076-A67B-32AFCB1A31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B181407-D711-8A34-8512-DDA2BD6197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Answer</a:t>
            </a:r>
            <a:r>
              <a:rPr lang="nl-NL" dirty="0"/>
              <a:t> A is correct</a:t>
            </a:r>
          </a:p>
        </p:txBody>
      </p:sp>
      <p:sp>
        <p:nvSpPr>
          <p:cNvPr id="4" name="Tijdelijke aanduiding voor dianummer 3">
            <a:extLst>
              <a:ext uri="{FF2B5EF4-FFF2-40B4-BE49-F238E27FC236}">
                <a16:creationId xmlns:a16="http://schemas.microsoft.com/office/drawing/2014/main" id="{E20F82C3-9505-7773-421F-0A052D17FABC}"/>
              </a:ext>
            </a:extLst>
          </p:cNvPr>
          <p:cNvSpPr>
            <a:spLocks noGrp="1"/>
          </p:cNvSpPr>
          <p:nvPr>
            <p:ph type="sldNum" sz="quarter" idx="5"/>
          </p:nvPr>
        </p:nvSpPr>
        <p:spPr/>
        <p:txBody>
          <a:bodyPr/>
          <a:lstStyle/>
          <a:p>
            <a:fld id="{9C29DBC2-9E02-5E40-AB1B-E3E16E5FC60E}" type="slidenum">
              <a:rPr lang="nl-NL" smtClean="0"/>
              <a:t>7</a:t>
            </a:fld>
            <a:endParaRPr lang="nl-NL"/>
          </a:p>
        </p:txBody>
      </p:sp>
    </p:spTree>
    <p:extLst>
      <p:ext uri="{BB962C8B-B14F-4D97-AF65-F5344CB8AC3E}">
        <p14:creationId xmlns:p14="http://schemas.microsoft.com/office/powerpoint/2010/main" val="3257025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2386A-E5EF-C1D1-C4AC-1AE21F9141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6DA45B-A2ED-C08C-0361-B6161A8F5A9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7AC5F0-9B29-23C7-6F3E-42AAE40A58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8D2C1687-9B42-418E-74EC-589115BB0E1C}"/>
              </a:ext>
            </a:extLst>
          </p:cNvPr>
          <p:cNvSpPr>
            <a:spLocks noGrp="1"/>
          </p:cNvSpPr>
          <p:nvPr>
            <p:ph type="sldNum" sz="quarter" idx="5"/>
          </p:nvPr>
        </p:nvSpPr>
        <p:spPr/>
        <p:txBody>
          <a:bodyPr/>
          <a:lstStyle/>
          <a:p>
            <a:fld id="{9C29DBC2-9E02-5E40-AB1B-E3E16E5FC60E}" type="slidenum">
              <a:rPr lang="nl-NL" smtClean="0"/>
              <a:t>8</a:t>
            </a:fld>
            <a:endParaRPr lang="nl-NL"/>
          </a:p>
        </p:txBody>
      </p:sp>
    </p:spTree>
    <p:extLst>
      <p:ext uri="{BB962C8B-B14F-4D97-AF65-F5344CB8AC3E}">
        <p14:creationId xmlns:p14="http://schemas.microsoft.com/office/powerpoint/2010/main" val="55316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latin typeface="Verdana"/>
              <a:ea typeface="ＭＳ Ｐゴシック"/>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9</a:t>
            </a:fld>
            <a:endParaRPr lang="nl-NL"/>
          </a:p>
        </p:txBody>
      </p:sp>
    </p:spTree>
    <p:extLst>
      <p:ext uri="{BB962C8B-B14F-4D97-AF65-F5344CB8AC3E}">
        <p14:creationId xmlns:p14="http://schemas.microsoft.com/office/powerpoint/2010/main" val="4197321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2973E-8955-E0D1-5ECF-AFA4B8A893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256738-E71F-F49E-E2FF-EE0F8568DEB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707FEB-7015-A412-2EF2-7A673EA735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Verdana"/>
                <a:ea typeface="ＭＳ Ｐゴシック"/>
              </a:rPr>
              <a:t>Top </a:t>
            </a:r>
            <a:r>
              <a:rPr lang="nl-NL" dirty="0" err="1">
                <a:latin typeface="Verdana"/>
                <a:ea typeface="ＭＳ Ｐゴシック"/>
              </a:rPr>
              <a:t>left</a:t>
            </a:r>
            <a:r>
              <a:rPr lang="nl-NL" dirty="0">
                <a:latin typeface="Verdana"/>
                <a:ea typeface="ＭＳ Ｐゴシック"/>
              </a:rPr>
              <a:t>: </a:t>
            </a:r>
            <a:r>
              <a:rPr lang="nl-NL" dirty="0" err="1">
                <a:latin typeface="Verdana"/>
                <a:ea typeface="ＭＳ Ｐゴシック"/>
              </a:rPr>
              <a:t>healthy</a:t>
            </a:r>
            <a:r>
              <a:rPr lang="nl-NL" dirty="0">
                <a:latin typeface="Verdana"/>
                <a:ea typeface="ＭＳ Ｐゴシック"/>
              </a:rPr>
              <a:t> hair </a:t>
            </a:r>
            <a:r>
              <a:rPr lang="nl-NL" dirty="0" err="1">
                <a:latin typeface="Verdana"/>
                <a:ea typeface="ＭＳ Ｐゴシック"/>
              </a:rPr>
              <a:t>cells</a:t>
            </a:r>
            <a:r>
              <a:rPr lang="nl-NL" dirty="0">
                <a:latin typeface="Verdana"/>
                <a:ea typeface="ＭＳ Ｐゴシック"/>
              </a:rPr>
              <a:t>/</a:t>
            </a:r>
            <a:r>
              <a:rPr lang="nl-NL" dirty="0" err="1">
                <a:latin typeface="Verdana"/>
                <a:ea typeface="ＭＳ Ｐゴシック"/>
              </a:rPr>
              <a:t>cilia</a:t>
            </a:r>
            <a:r>
              <a:rPr lang="nl-NL" dirty="0">
                <a:latin typeface="Verdana"/>
                <a:ea typeface="ＭＳ Ｐゴシック"/>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Verdana"/>
                <a:ea typeface="ＭＳ Ｐゴシック"/>
              </a:rPr>
              <a:t>It's </a:t>
            </a:r>
            <a:r>
              <a:rPr lang="nl-NL" dirty="0" err="1">
                <a:latin typeface="Verdana"/>
                <a:ea typeface="ＭＳ Ｐゴシック"/>
              </a:rPr>
              <a:t>all</a:t>
            </a:r>
            <a:r>
              <a:rPr lang="nl-NL" dirty="0">
                <a:latin typeface="Verdana"/>
                <a:ea typeface="ＭＳ Ｐゴシック"/>
              </a:rPr>
              <a:t> </a:t>
            </a:r>
            <a:r>
              <a:rPr lang="nl-NL" dirty="0" err="1">
                <a:latin typeface="Verdana"/>
                <a:ea typeface="ＭＳ Ｐゴシック"/>
              </a:rPr>
              <a:t>about</a:t>
            </a:r>
            <a:r>
              <a:rPr lang="nl-NL" dirty="0">
                <a:latin typeface="Verdana"/>
                <a:ea typeface="ＭＳ Ｐゴシック"/>
              </a:rPr>
              <a:t> </a:t>
            </a:r>
            <a:r>
              <a:rPr lang="nl-NL" dirty="0" err="1">
                <a:latin typeface="Verdana"/>
                <a:ea typeface="ＭＳ Ｐゴシック"/>
              </a:rPr>
              <a:t>the</a:t>
            </a:r>
            <a:r>
              <a:rPr lang="nl-NL" dirty="0">
                <a:latin typeface="Verdana"/>
                <a:ea typeface="ＭＳ Ｐゴシック"/>
              </a:rPr>
              <a:t> </a:t>
            </a:r>
            <a:r>
              <a:rPr lang="nl-NL" dirty="0" err="1">
                <a:latin typeface="Verdana"/>
                <a:ea typeface="ＭＳ Ｐゴシック"/>
              </a:rPr>
              <a:t>cilia</a:t>
            </a:r>
            <a:r>
              <a:rPr lang="nl-NL" dirty="0">
                <a:latin typeface="Verdana"/>
                <a:ea typeface="ＭＳ Ｐゴシック"/>
              </a:rPr>
              <a:t> in </a:t>
            </a:r>
            <a:r>
              <a:rPr lang="nl-NL" dirty="0" err="1">
                <a:latin typeface="Verdana"/>
                <a:ea typeface="ＭＳ Ｐゴシック"/>
              </a:rPr>
              <a:t>the</a:t>
            </a:r>
            <a:r>
              <a:rPr lang="nl-NL" dirty="0">
                <a:latin typeface="Verdana"/>
                <a:ea typeface="ＭＳ Ｐゴシック"/>
              </a:rPr>
              <a:t> </a:t>
            </a:r>
            <a:r>
              <a:rPr lang="nl-NL" dirty="0" err="1">
                <a:latin typeface="Verdana"/>
                <a:ea typeface="ＭＳ Ｐゴシック"/>
              </a:rPr>
              <a:t>inner</a:t>
            </a:r>
            <a:r>
              <a:rPr lang="nl-NL" dirty="0">
                <a:latin typeface="Verdana"/>
                <a:ea typeface="ＭＳ Ｐゴシック"/>
              </a:rPr>
              <a:t> </a:t>
            </a:r>
            <a:r>
              <a:rPr lang="nl-NL" dirty="0" err="1">
                <a:latin typeface="Verdana"/>
                <a:ea typeface="ＭＳ Ｐゴシック"/>
              </a:rPr>
              <a:t>ear</a:t>
            </a:r>
            <a:r>
              <a:rPr lang="nl-NL" dirty="0">
                <a:latin typeface="Verdana"/>
                <a:ea typeface="ＭＳ Ｐゴシック"/>
              </a:rPr>
              <a:t>. </a:t>
            </a:r>
            <a:r>
              <a:rPr lang="nl-NL" dirty="0" err="1">
                <a:latin typeface="Verdana"/>
                <a:ea typeface="ＭＳ Ｐゴシック"/>
              </a:rPr>
              <a:t>They</a:t>
            </a:r>
            <a:r>
              <a:rPr lang="nl-NL" dirty="0">
                <a:latin typeface="Verdana"/>
                <a:ea typeface="ＭＳ Ｐゴシック"/>
              </a:rPr>
              <a:t> are </a:t>
            </a:r>
            <a:r>
              <a:rPr lang="nl-NL" dirty="0" err="1">
                <a:latin typeface="Verdana"/>
                <a:ea typeface="ＭＳ Ｐゴシック"/>
              </a:rPr>
              <a:t>constantly</a:t>
            </a:r>
            <a:r>
              <a:rPr lang="nl-NL" dirty="0">
                <a:latin typeface="Verdana"/>
                <a:ea typeface="ＭＳ Ｐゴシック"/>
              </a:rPr>
              <a:t> processing sound, </a:t>
            </a:r>
            <a:r>
              <a:rPr lang="nl-NL" dirty="0" err="1">
                <a:latin typeface="Verdana"/>
                <a:ea typeface="ＭＳ Ｐゴシック"/>
              </a:rPr>
              <a:t>because</a:t>
            </a:r>
            <a:r>
              <a:rPr lang="nl-NL" dirty="0">
                <a:latin typeface="Verdana"/>
                <a:ea typeface="ＭＳ Ｐゴシック"/>
              </a:rPr>
              <a:t> sound is present </a:t>
            </a:r>
            <a:r>
              <a:rPr lang="nl-NL" dirty="0" err="1">
                <a:latin typeface="Verdana"/>
                <a:ea typeface="ＭＳ Ｐゴシック"/>
              </a:rPr>
              <a:t>everywhere</a:t>
            </a:r>
            <a:r>
              <a:rPr lang="nl-NL" dirty="0">
                <a:latin typeface="Verdana"/>
                <a:ea typeface="ＭＳ Ｐゴシック"/>
              </a:rPr>
              <a:t> </a:t>
            </a:r>
            <a:r>
              <a:rPr lang="nl-NL" dirty="0" err="1">
                <a:latin typeface="Verdana"/>
                <a:ea typeface="ＭＳ Ｐゴシック"/>
              </a:rPr>
              <a:t>and</a:t>
            </a:r>
            <a:r>
              <a:rPr lang="nl-NL" dirty="0">
                <a:latin typeface="Verdana"/>
                <a:ea typeface="ＭＳ Ｐゴシック"/>
              </a:rPr>
              <a:t> at </a:t>
            </a:r>
            <a:r>
              <a:rPr lang="nl-NL" dirty="0" err="1">
                <a:latin typeface="Verdana"/>
                <a:ea typeface="ＭＳ Ｐゴシック"/>
              </a:rPr>
              <a:t>all</a:t>
            </a:r>
            <a:r>
              <a:rPr lang="nl-NL" dirty="0">
                <a:latin typeface="Verdana"/>
                <a:ea typeface="ＭＳ Ｐゴシック"/>
              </a:rPr>
              <a:t> </a:t>
            </a:r>
            <a:r>
              <a:rPr lang="nl-NL" dirty="0" err="1">
                <a:latin typeface="Verdana"/>
                <a:ea typeface="ＭＳ Ｐゴシック"/>
              </a:rPr>
              <a:t>times</a:t>
            </a:r>
            <a:r>
              <a:rPr lang="nl-NL" dirty="0">
                <a:latin typeface="Verdana"/>
                <a:ea typeface="ＭＳ Ｐゴシック"/>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latin typeface="Verdana"/>
                <a:ea typeface="ＭＳ Ｐゴシック"/>
              </a:rPr>
              <a:t>Loud</a:t>
            </a:r>
            <a:r>
              <a:rPr lang="nl-NL" dirty="0">
                <a:latin typeface="Verdana"/>
                <a:ea typeface="ＭＳ Ｐゴシック"/>
              </a:rPr>
              <a:t> </a:t>
            </a:r>
            <a:r>
              <a:rPr lang="nl-NL" dirty="0" err="1">
                <a:latin typeface="Verdana"/>
                <a:ea typeface="ＭＳ Ｐゴシック"/>
              </a:rPr>
              <a:t>noises</a:t>
            </a:r>
            <a:r>
              <a:rPr lang="nl-NL" dirty="0">
                <a:latin typeface="Verdana"/>
                <a:ea typeface="ＭＳ Ｐゴシック"/>
              </a:rPr>
              <a:t>, </a:t>
            </a:r>
            <a:r>
              <a:rPr lang="nl-NL" dirty="0" err="1">
                <a:latin typeface="Verdana"/>
                <a:ea typeface="ＭＳ Ｐゴシック"/>
              </a:rPr>
              <a:t>from</a:t>
            </a:r>
            <a:r>
              <a:rPr lang="nl-NL" dirty="0">
                <a:latin typeface="Verdana"/>
                <a:ea typeface="ＭＳ Ｐゴシック"/>
              </a:rPr>
              <a:t> 80 decibels, </a:t>
            </a:r>
            <a:r>
              <a:rPr lang="nl-NL" dirty="0" err="1">
                <a:latin typeface="Verdana"/>
                <a:ea typeface="ＭＳ Ｐゴシック"/>
              </a:rPr>
              <a:t>can</a:t>
            </a:r>
            <a:r>
              <a:rPr lang="nl-NL" dirty="0">
                <a:latin typeface="Verdana"/>
                <a:ea typeface="ＭＳ Ｐゴシック"/>
              </a:rPr>
              <a:t> </a:t>
            </a:r>
            <a:r>
              <a:rPr lang="nl-NL" dirty="0" err="1">
                <a:latin typeface="Verdana"/>
                <a:ea typeface="ＭＳ Ｐゴシック"/>
              </a:rPr>
              <a:t>damage</a:t>
            </a:r>
            <a:r>
              <a:rPr lang="nl-NL" dirty="0">
                <a:latin typeface="Verdana"/>
                <a:ea typeface="ＭＳ Ｐゴシック"/>
              </a:rPr>
              <a:t> hearing. The </a:t>
            </a:r>
            <a:r>
              <a:rPr lang="nl-NL" dirty="0" err="1">
                <a:latin typeface="Verdana"/>
                <a:ea typeface="ＭＳ Ｐゴシック"/>
              </a:rPr>
              <a:t>cilia</a:t>
            </a:r>
            <a:r>
              <a:rPr lang="nl-NL" dirty="0">
                <a:latin typeface="Verdana"/>
                <a:ea typeface="ＭＳ Ｐゴシック"/>
              </a:rPr>
              <a:t> </a:t>
            </a:r>
            <a:r>
              <a:rPr lang="nl-NL" dirty="0" err="1">
                <a:latin typeface="Verdana"/>
                <a:ea typeface="ＭＳ Ｐゴシック"/>
              </a:rPr>
              <a:t>become</a:t>
            </a:r>
            <a:r>
              <a:rPr lang="nl-NL" dirty="0">
                <a:latin typeface="Verdana"/>
                <a:ea typeface="ＭＳ Ｐゴシック"/>
              </a:rPr>
              <a:t> </a:t>
            </a:r>
            <a:r>
              <a:rPr lang="nl-NL" dirty="0" err="1">
                <a:latin typeface="Verdana"/>
                <a:ea typeface="ＭＳ Ｐゴシック"/>
              </a:rPr>
              <a:t>overloaded</a:t>
            </a:r>
            <a:r>
              <a:rPr lang="nl-NL" dirty="0">
                <a:latin typeface="Verdana"/>
                <a:ea typeface="ＭＳ Ｐゴシック"/>
              </a:rPr>
              <a:t> </a:t>
            </a:r>
            <a:r>
              <a:rPr lang="nl-NL" dirty="0" err="1">
                <a:latin typeface="Verdana"/>
                <a:ea typeface="ＭＳ Ｐゴシック"/>
              </a:rPr>
              <a:t>by</a:t>
            </a:r>
            <a:r>
              <a:rPr lang="nl-NL" dirty="0">
                <a:latin typeface="Verdana"/>
                <a:ea typeface="ＭＳ Ｐゴシック"/>
              </a:rPr>
              <a:t> </a:t>
            </a:r>
            <a:r>
              <a:rPr lang="nl-NL" dirty="0" err="1">
                <a:latin typeface="Verdana"/>
                <a:ea typeface="ＭＳ Ｐゴシック"/>
              </a:rPr>
              <a:t>the</a:t>
            </a:r>
            <a:r>
              <a:rPr lang="nl-NL" dirty="0">
                <a:latin typeface="Verdana"/>
                <a:ea typeface="ＭＳ Ｐゴシック"/>
              </a:rPr>
              <a:t> sound </a:t>
            </a:r>
            <a:r>
              <a:rPr lang="nl-NL" dirty="0" err="1">
                <a:latin typeface="Verdana"/>
                <a:ea typeface="ＭＳ Ｐゴシック"/>
              </a:rPr>
              <a:t>pressure</a:t>
            </a:r>
            <a:r>
              <a:rPr lang="nl-NL" dirty="0">
                <a:latin typeface="Verdana"/>
                <a:ea typeface="ＭＳ Ｐゴシック"/>
              </a:rPr>
              <a:t> </a:t>
            </a:r>
            <a:r>
              <a:rPr lang="nl-NL" dirty="0" err="1">
                <a:latin typeface="Verdana"/>
                <a:ea typeface="ＭＳ Ｐゴシック"/>
              </a:rPr>
              <a:t>and</a:t>
            </a:r>
            <a:r>
              <a:rPr lang="nl-NL" dirty="0">
                <a:latin typeface="Verdana"/>
                <a:ea typeface="ＭＳ Ｐゴシック"/>
              </a:rPr>
              <a:t> break down. </a:t>
            </a:r>
            <a:r>
              <a:rPr lang="nl-NL" dirty="0" err="1">
                <a:latin typeface="Verdana"/>
                <a:ea typeface="ＭＳ Ｐゴシック"/>
              </a:rPr>
              <a:t>This</a:t>
            </a:r>
            <a:r>
              <a:rPr lang="nl-NL" dirty="0">
                <a:latin typeface="Verdana"/>
                <a:ea typeface="ＭＳ Ｐゴシック"/>
              </a:rPr>
              <a:t> </a:t>
            </a:r>
            <a:r>
              <a:rPr lang="nl-NL" dirty="0" err="1">
                <a:latin typeface="Verdana"/>
                <a:ea typeface="ＭＳ Ｐゴシック"/>
              </a:rPr>
              <a:t>can</a:t>
            </a:r>
            <a:r>
              <a:rPr lang="nl-NL" dirty="0">
                <a:latin typeface="Verdana"/>
                <a:ea typeface="ＭＳ Ｐゴシック"/>
              </a:rPr>
              <a:t> </a:t>
            </a:r>
            <a:r>
              <a:rPr lang="nl-NL" dirty="0" err="1">
                <a:latin typeface="Verdana"/>
                <a:ea typeface="ＭＳ Ｐゴシック"/>
              </a:rPr>
              <a:t>cause</a:t>
            </a:r>
            <a:r>
              <a:rPr lang="nl-NL" dirty="0">
                <a:latin typeface="Verdana"/>
                <a:ea typeface="ＭＳ Ｐゴシック"/>
              </a:rPr>
              <a:t> </a:t>
            </a:r>
            <a:r>
              <a:rPr lang="nl-NL" dirty="0" err="1">
                <a:latin typeface="Verdana"/>
                <a:ea typeface="ＭＳ Ｐゴシック"/>
              </a:rPr>
              <a:t>them</a:t>
            </a:r>
            <a:r>
              <a:rPr lang="nl-NL" dirty="0">
                <a:latin typeface="Verdana"/>
                <a:ea typeface="ＭＳ Ｐゴシック"/>
              </a:rPr>
              <a:t> </a:t>
            </a:r>
            <a:r>
              <a:rPr lang="nl-NL" dirty="0" err="1">
                <a:latin typeface="Verdana"/>
                <a:ea typeface="ＭＳ Ｐゴシック"/>
              </a:rPr>
              <a:t>to</a:t>
            </a:r>
            <a:r>
              <a:rPr lang="nl-NL" dirty="0">
                <a:latin typeface="Verdana"/>
                <a:ea typeface="ＭＳ Ｐゴシック"/>
              </a:rPr>
              <a:t> </a:t>
            </a:r>
            <a:r>
              <a:rPr lang="nl-NL" dirty="0" err="1">
                <a:latin typeface="Verdana"/>
                <a:ea typeface="ＭＳ Ｐゴシック"/>
              </a:rPr>
              <a:t>transmit</a:t>
            </a:r>
            <a:r>
              <a:rPr lang="nl-NL" dirty="0">
                <a:latin typeface="Verdana"/>
                <a:ea typeface="ＭＳ Ｐゴシック"/>
              </a:rPr>
              <a:t> incorrect </a:t>
            </a:r>
            <a:r>
              <a:rPr lang="nl-NL" dirty="0" err="1">
                <a:latin typeface="Verdana"/>
                <a:ea typeface="ＭＳ Ｐゴシック"/>
              </a:rPr>
              <a:t>signals</a:t>
            </a:r>
            <a:r>
              <a:rPr lang="nl-NL" dirty="0">
                <a:latin typeface="Verdana"/>
                <a:ea typeface="ＭＳ Ｐゴシック"/>
              </a:rPr>
              <a:t>, </a:t>
            </a:r>
            <a:r>
              <a:rPr lang="nl-NL" dirty="0" err="1">
                <a:latin typeface="Verdana"/>
                <a:ea typeface="ＭＳ Ｐゴシック"/>
              </a:rPr>
              <a:t>such</a:t>
            </a:r>
            <a:r>
              <a:rPr lang="nl-NL" dirty="0">
                <a:latin typeface="Verdana"/>
                <a:ea typeface="ＭＳ Ｐゴシック"/>
              </a:rPr>
              <a:t> as tinnitus.</a:t>
            </a:r>
          </a:p>
        </p:txBody>
      </p:sp>
      <p:sp>
        <p:nvSpPr>
          <p:cNvPr id="4" name="Tijdelijke aanduiding voor dianummer 3">
            <a:extLst>
              <a:ext uri="{FF2B5EF4-FFF2-40B4-BE49-F238E27FC236}">
                <a16:creationId xmlns:a16="http://schemas.microsoft.com/office/drawing/2014/main" id="{53ADC795-B5AA-03D2-93F1-298A1FF79949}"/>
              </a:ext>
            </a:extLst>
          </p:cNvPr>
          <p:cNvSpPr>
            <a:spLocks noGrp="1"/>
          </p:cNvSpPr>
          <p:nvPr>
            <p:ph type="sldNum" sz="quarter" idx="5"/>
          </p:nvPr>
        </p:nvSpPr>
        <p:spPr/>
        <p:txBody>
          <a:bodyPr/>
          <a:lstStyle/>
          <a:p>
            <a:fld id="{9C29DBC2-9E02-5E40-AB1B-E3E16E5FC60E}" type="slidenum">
              <a:rPr lang="nl-NL" smtClean="0"/>
              <a:t>10</a:t>
            </a:fld>
            <a:endParaRPr lang="nl-NL"/>
          </a:p>
        </p:txBody>
      </p:sp>
    </p:spTree>
    <p:extLst>
      <p:ext uri="{BB962C8B-B14F-4D97-AF65-F5344CB8AC3E}">
        <p14:creationId xmlns:p14="http://schemas.microsoft.com/office/powerpoint/2010/main" val="1136921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5037-AD93-C942-787D-56B79713A68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9AAEBC6-C4C2-767B-458B-CF270816663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88D3E77-E509-4E98-D86B-DF32F7370C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5A4AA17E-B8AA-E337-CEB0-73B585D75AC8}"/>
              </a:ext>
            </a:extLst>
          </p:cNvPr>
          <p:cNvSpPr>
            <a:spLocks noGrp="1"/>
          </p:cNvSpPr>
          <p:nvPr>
            <p:ph type="sldNum" sz="quarter" idx="5"/>
          </p:nvPr>
        </p:nvSpPr>
        <p:spPr/>
        <p:txBody>
          <a:bodyPr/>
          <a:lstStyle/>
          <a:p>
            <a:fld id="{9C29DBC2-9E02-5E40-AB1B-E3E16E5FC60E}" type="slidenum">
              <a:rPr lang="nl-NL" smtClean="0"/>
              <a:t>11</a:t>
            </a:fld>
            <a:endParaRPr lang="nl-NL"/>
          </a:p>
        </p:txBody>
      </p:sp>
    </p:spTree>
    <p:extLst>
      <p:ext uri="{BB962C8B-B14F-4D97-AF65-F5344CB8AC3E}">
        <p14:creationId xmlns:p14="http://schemas.microsoft.com/office/powerpoint/2010/main" val="1812401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903CF-E40F-AD8D-F38D-5612A9EA35BE}"/>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3" name="Ondertitel 2">
            <a:extLst>
              <a:ext uri="{FF2B5EF4-FFF2-40B4-BE49-F238E27FC236}">
                <a16:creationId xmlns:a16="http://schemas.microsoft.com/office/drawing/2014/main" id="{8B0F0C89-A1BE-A078-D52C-0FC23138D0A9}"/>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2027133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74269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19929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50205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39315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4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08486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46257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397704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883034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4680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C9FE9-8AEB-CF6C-83D7-DF4E903598AE}"/>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D5C62901-FF00-CD34-E0F0-95D37F8BFF1F}"/>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01411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74827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153627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5597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05250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526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88C6D-6C2C-D49C-FAF0-A2AF0322E86D}"/>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68A0DD0E-58D0-54DC-C29E-8F2E6DE8F0F2}"/>
              </a:ext>
            </a:extLst>
          </p:cNvPr>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093C59C1-87C1-6413-A1E2-18BD1C38A208}"/>
              </a:ext>
            </a:extLst>
          </p:cNvPr>
          <p:cNvSpPr>
            <a:spLocks noGrp="1"/>
          </p:cNvSpPr>
          <p:nvPr>
            <p:ph sz="half" idx="2"/>
          </p:nvPr>
        </p:nvSpPr>
        <p:spPr>
          <a:xfrm>
            <a:off x="6172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0381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84C65-8B7C-D016-31F8-BBD1B58FCE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86E5838-03B0-09BA-56AE-AC24D76B7B0B}"/>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51874D1F-CC25-10E7-81E0-E10D5F16D7D2}"/>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34B8AA2-FFA9-296A-8EEE-43019FA8F0EB}"/>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06C3EEE7-4C50-B91A-3D31-247759EFA5EF}"/>
              </a:ext>
            </a:extLst>
          </p:cNvPr>
          <p:cNvSpPr>
            <a:spLocks noGrp="1"/>
          </p:cNvSpPr>
          <p:nvPr>
            <p:ph sz="quarter" idx="4"/>
          </p:nvPr>
        </p:nvSpPr>
        <p:spPr>
          <a:xfrm>
            <a:off x="6172200"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72819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3B295-4B93-27DD-7A5F-4649780BA231}"/>
              </a:ext>
            </a:extLst>
          </p:cNvPr>
          <p:cNvSpPr>
            <a:spLocks noGrp="1"/>
          </p:cNvSpPr>
          <p:nvPr>
            <p:ph type="title"/>
          </p:nvPr>
        </p:nvSpPr>
        <p:spPr>
          <a:xfrm>
            <a:off x="838200" y="599608"/>
            <a:ext cx="10515600" cy="906904"/>
          </a:xfrm>
        </p:spPr>
        <p:txBody>
          <a:bodyPr/>
          <a:lstStyle/>
          <a:p>
            <a:r>
              <a:rPr lang="nl-NL" dirty="0"/>
              <a:t>Klik om stijl te bewerken</a:t>
            </a:r>
          </a:p>
        </p:txBody>
      </p:sp>
    </p:spTree>
    <p:extLst>
      <p:ext uri="{BB962C8B-B14F-4D97-AF65-F5344CB8AC3E}">
        <p14:creationId xmlns:p14="http://schemas.microsoft.com/office/powerpoint/2010/main" val="171546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8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AFC75-0219-2F44-E0BF-A49B68C3AC2A}"/>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3" name="Tijdelijke aanduiding voor inhoud 2">
            <a:extLst>
              <a:ext uri="{FF2B5EF4-FFF2-40B4-BE49-F238E27FC236}">
                <a16:creationId xmlns:a16="http://schemas.microsoft.com/office/drawing/2014/main" id="{4B2704AC-6C53-DD61-08CC-4329C24E9A7F}"/>
              </a:ext>
            </a:extLst>
          </p:cNvPr>
          <p:cNvSpPr>
            <a:spLocks noGrp="1"/>
          </p:cNvSpPr>
          <p:nvPr>
            <p:ph idx="1"/>
          </p:nvPr>
        </p:nvSpPr>
        <p:spPr>
          <a:xfrm>
            <a:off x="5183188" y="987425"/>
            <a:ext cx="6172200" cy="4873625"/>
          </a:xfrm>
        </p:spPr>
        <p:txBody>
          <a:bodyPr>
            <a:normAutofit/>
          </a:bodyPr>
          <a:lstStyle>
            <a:lvl1pPr>
              <a:defRPr sz="1400"/>
            </a:lvl1pPr>
            <a:lvl2pPr>
              <a:defRPr sz="1400"/>
            </a:lvl2pPr>
            <a:lvl3pPr>
              <a:defRPr sz="1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tekst 3">
            <a:extLst>
              <a:ext uri="{FF2B5EF4-FFF2-40B4-BE49-F238E27FC236}">
                <a16:creationId xmlns:a16="http://schemas.microsoft.com/office/drawing/2014/main" id="{F79653E8-37E4-C7CF-91D7-656DC55D0160}"/>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380937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B08A3BAC-1495-8167-5DEE-1B810287D9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8" name="Titel 1">
            <a:extLst>
              <a:ext uri="{FF2B5EF4-FFF2-40B4-BE49-F238E27FC236}">
                <a16:creationId xmlns:a16="http://schemas.microsoft.com/office/drawing/2014/main" id="{7A551EE5-4177-89A1-04CB-E4EB9F7C559E}"/>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9" name="Tijdelijke aanduiding voor tekst 3">
            <a:extLst>
              <a:ext uri="{FF2B5EF4-FFF2-40B4-BE49-F238E27FC236}">
                <a16:creationId xmlns:a16="http://schemas.microsoft.com/office/drawing/2014/main" id="{F548E75D-E2F0-7354-97E2-BD7A8A3730C4}"/>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134140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36474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C343283-DAB4-CD4E-B9A5-9033E036D787}"/>
              </a:ext>
            </a:extLst>
          </p:cNvPr>
          <p:cNvPicPr>
            <a:picLocks noChangeAspect="1"/>
          </p:cNvPicPr>
          <p:nvPr userDrawn="1"/>
        </p:nvPicPr>
        <p:blipFill>
          <a:blip r:embed="rId10"/>
          <a:stretch>
            <a:fillRect/>
          </a:stretch>
        </p:blipFill>
        <p:spPr>
          <a:xfrm flipH="1">
            <a:off x="0" y="6356350"/>
            <a:ext cx="8597348" cy="501650"/>
          </a:xfrm>
          <a:prstGeom prst="rect">
            <a:avLst/>
          </a:prstGeom>
        </p:spPr>
      </p:pic>
      <p:sp>
        <p:nvSpPr>
          <p:cNvPr id="2" name="Tijdelijke aanduiding voor titel 1">
            <a:extLst>
              <a:ext uri="{FF2B5EF4-FFF2-40B4-BE49-F238E27FC236}">
                <a16:creationId xmlns:a16="http://schemas.microsoft.com/office/drawing/2014/main" id="{35EBA499-CB8E-8757-6CE8-509E86DAB95F}"/>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253A547-C78D-7C22-67AB-F89665D80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13" name="Afbeelding 12" descr="Afbeelding met Lettertype, Graphics, grafische vormgeving, logo&#10;&#10;Automatisch gegenereerde beschrijving">
            <a:extLst>
              <a:ext uri="{FF2B5EF4-FFF2-40B4-BE49-F238E27FC236}">
                <a16:creationId xmlns:a16="http://schemas.microsoft.com/office/drawing/2014/main" id="{947DEBA7-211F-B70A-6896-42CE64A25612}"/>
              </a:ext>
            </a:extLst>
          </p:cNvPr>
          <p:cNvPicPr>
            <a:picLocks noChangeAspect="1"/>
          </p:cNvPicPr>
          <p:nvPr userDrawn="1"/>
        </p:nvPicPr>
        <p:blipFill>
          <a:blip r:embed="rId11"/>
          <a:stretch>
            <a:fillRect/>
          </a:stretch>
        </p:blipFill>
        <p:spPr>
          <a:xfrm>
            <a:off x="9485037" y="6232294"/>
            <a:ext cx="1868763" cy="535494"/>
          </a:xfrm>
          <a:prstGeom prst="rect">
            <a:avLst/>
          </a:prstGeom>
        </p:spPr>
      </p:pic>
      <p:pic>
        <p:nvPicPr>
          <p:cNvPr id="10" name="Afbeelding 9">
            <a:extLst>
              <a:ext uri="{FF2B5EF4-FFF2-40B4-BE49-F238E27FC236}">
                <a16:creationId xmlns:a16="http://schemas.microsoft.com/office/drawing/2014/main" id="{A77BF7DD-20FA-1880-7BD6-C0400D5FB3DF}"/>
              </a:ext>
            </a:extLst>
          </p:cNvPr>
          <p:cNvPicPr>
            <a:picLocks noChangeAspect="1"/>
          </p:cNvPicPr>
          <p:nvPr userDrawn="1"/>
        </p:nvPicPr>
        <p:blipFill>
          <a:blip r:embed="rId12"/>
          <a:stretch>
            <a:fillRect/>
          </a:stretch>
        </p:blipFill>
        <p:spPr>
          <a:xfrm>
            <a:off x="919371" y="6460672"/>
            <a:ext cx="6415708" cy="269917"/>
          </a:xfrm>
          <a:prstGeom prst="rect">
            <a:avLst/>
          </a:prstGeom>
        </p:spPr>
      </p:pic>
    </p:spTree>
    <p:extLst>
      <p:ext uri="{BB962C8B-B14F-4D97-AF65-F5344CB8AC3E}">
        <p14:creationId xmlns:p14="http://schemas.microsoft.com/office/powerpoint/2010/main" val="263122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3000" b="1" i="0"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2" name="Afbeelding 1">
            <a:extLst>
              <a:ext uri="{FF2B5EF4-FFF2-40B4-BE49-F238E27FC236}">
                <a16:creationId xmlns:a16="http://schemas.microsoft.com/office/drawing/2014/main" id="{64D8CFF1-C3F7-B36C-11EC-8DF4F0DF4FE2}"/>
              </a:ext>
            </a:extLst>
          </p:cNvPr>
          <p:cNvPicPr>
            <a:picLocks noChangeAspect="1"/>
          </p:cNvPicPr>
          <p:nvPr userDrawn="1"/>
        </p:nvPicPr>
        <p:blipFill>
          <a:blip r:embed="rId11"/>
          <a:stretch>
            <a:fillRect/>
          </a:stretch>
        </p:blipFill>
        <p:spPr>
          <a:xfrm flipH="1">
            <a:off x="0" y="6356350"/>
            <a:ext cx="8597348" cy="501650"/>
          </a:xfrm>
          <a:prstGeom prst="rect">
            <a:avLst/>
          </a:prstGeom>
        </p:spPr>
      </p:pic>
    </p:spTree>
    <p:extLst>
      <p:ext uri="{BB962C8B-B14F-4D97-AF65-F5344CB8AC3E}">
        <p14:creationId xmlns:p14="http://schemas.microsoft.com/office/powerpoint/2010/main" val="250523910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Lst>
  <p:txStyles>
    <p:title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6426890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mp3"/><Relationship Id="rId7"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Volumes\FREECOM%20HDD\5xBETER\Geluid\Toolbox%20geluid\NAPO%20filmpjes%20geluid\maak%20het%20niet%20erger.wmv" TargetMode="External"/><Relationship Id="rId1" Type="http://schemas.microsoft.com/office/2007/relationships/media" Target="\Volumes\FREECOM%20HDD\5xBETER\Geluid\Toolbox%20geluid\NAPO%20filmpjes%20geluid\maak%20het%20niet%20erger.wmv" TargetMode="External"/><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mailto:info@5xbeter.nl" TargetMode="External"/><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hyperlink" Target="http://www.5xbeter.n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5xbeter.nl/" TargetMode="External"/><Relationship Id="rId2" Type="http://schemas.openxmlformats.org/officeDocument/2006/relationships/hyperlink" Target="mailto:info@5xbeter.nl" TargetMode="Externa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B208A-05ED-1F6E-E3CD-8C3FCFF021A8}"/>
              </a:ext>
            </a:extLst>
          </p:cNvPr>
          <p:cNvSpPr>
            <a:spLocks noGrp="1"/>
          </p:cNvSpPr>
          <p:nvPr>
            <p:ph type="ctrTitle"/>
          </p:nvPr>
        </p:nvSpPr>
        <p:spPr>
          <a:xfrm>
            <a:off x="843169" y="428233"/>
            <a:ext cx="10505661" cy="1002361"/>
          </a:xfrm>
        </p:spPr>
        <p:txBody>
          <a:bodyPr/>
          <a:lstStyle/>
          <a:p>
            <a:pPr rtl="0"/>
            <a:r>
              <a:rPr lang="en-gb" b="1" i="0" u="none" baseline="0" dirty="0">
                <a:latin typeface="Arial" panose="020B0604020202020204" pitchFamily="34" charset="0"/>
                <a:ea typeface="Arial" panose="020B0604020202020204" pitchFamily="34" charset="0"/>
                <a:cs typeface="Arial" panose="020B0604020202020204" pitchFamily="34" charset="0"/>
              </a:rPr>
              <a:t>Toolbox</a:t>
            </a:r>
            <a:br>
              <a:rPr lang="en-gb" dirty="0">
                <a:latin typeface="Arial" panose="020B0604020202020204" pitchFamily="34" charset="0"/>
                <a:cs typeface="Arial" panose="020B0604020202020204" pitchFamily="34" charset="0"/>
              </a:rPr>
            </a:br>
            <a:r>
              <a:rPr lang="en-gb" b="1" i="0" u="none" baseline="0" dirty="0">
                <a:latin typeface="Arial" panose="020B0604020202020204" pitchFamily="34" charset="0"/>
                <a:ea typeface="Arial" panose="020B0604020202020204" pitchFamily="34" charset="0"/>
                <a:cs typeface="Arial" panose="020B0604020202020204" pitchFamily="34" charset="0"/>
              </a:rPr>
              <a:t>Harmful noise</a:t>
            </a:r>
          </a:p>
        </p:txBody>
      </p:sp>
      <p:sp>
        <p:nvSpPr>
          <p:cNvPr id="3" name="Ondertitel 2">
            <a:extLst>
              <a:ext uri="{FF2B5EF4-FFF2-40B4-BE49-F238E27FC236}">
                <a16:creationId xmlns:a16="http://schemas.microsoft.com/office/drawing/2014/main" id="{61C324E1-BC5B-18EE-A0AD-DC4385409AF8}"/>
              </a:ext>
            </a:extLst>
          </p:cNvPr>
          <p:cNvSpPr>
            <a:spLocks noGrp="1"/>
          </p:cNvSpPr>
          <p:nvPr>
            <p:ph type="subTitle" idx="1"/>
          </p:nvPr>
        </p:nvSpPr>
        <p:spPr>
          <a:xfrm>
            <a:off x="843168" y="1430594"/>
            <a:ext cx="10505661" cy="366680"/>
          </a:xfrm>
        </p:spPr>
        <p:txBody>
          <a:bodyPr>
            <a:normAutofit/>
          </a:bodyPr>
          <a:lstStyle/>
          <a:p>
            <a:pPr rtl="0"/>
            <a:r>
              <a:rPr lang="en-gb" sz="2000" b="0" i="0" u="none" baseline="0">
                <a:latin typeface="Arial" panose="020B0604020202020204" pitchFamily="34" charset="0"/>
                <a:ea typeface="Arial" panose="020B0604020202020204" pitchFamily="34" charset="0"/>
                <a:cs typeface="Arial" panose="020B0604020202020204" pitchFamily="34" charset="0"/>
              </a:rPr>
              <a:t>Company name and date</a:t>
            </a:r>
          </a:p>
        </p:txBody>
      </p:sp>
      <p:sp>
        <p:nvSpPr>
          <p:cNvPr id="4" name="Rechthoek 3">
            <a:extLst>
              <a:ext uri="{FF2B5EF4-FFF2-40B4-BE49-F238E27FC236}">
                <a16:creationId xmlns:a16="http://schemas.microsoft.com/office/drawing/2014/main" id="{3DE84BC9-D223-C667-6F00-C9574FD55819}"/>
              </a:ext>
            </a:extLst>
          </p:cNvPr>
          <p:cNvSpPr/>
          <p:nvPr/>
        </p:nvSpPr>
        <p:spPr>
          <a:xfrm>
            <a:off x="843169" y="1954160"/>
            <a:ext cx="10505661" cy="38419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 name="Afbeelding 5" descr="Afbeelding met persoon, overdekt, kleding, person&#10;&#10;Automatisch gegenereerde beschrijving">
            <a:extLst>
              <a:ext uri="{FF2B5EF4-FFF2-40B4-BE49-F238E27FC236}">
                <a16:creationId xmlns:a16="http://schemas.microsoft.com/office/drawing/2014/main" id="{8B71212A-0FA8-FC56-BF60-45F276F297C9}"/>
              </a:ext>
            </a:extLst>
          </p:cNvPr>
          <p:cNvPicPr>
            <a:picLocks noChangeAspect="1"/>
          </p:cNvPicPr>
          <p:nvPr/>
        </p:nvPicPr>
        <p:blipFill>
          <a:blip r:embed="rId2"/>
          <a:srcRect t="8726"/>
          <a:stretch/>
        </p:blipFill>
        <p:spPr>
          <a:xfrm>
            <a:off x="843167" y="1954160"/>
            <a:ext cx="10505661" cy="3835584"/>
          </a:xfrm>
          <a:prstGeom prst="rect">
            <a:avLst/>
          </a:prstGeom>
        </p:spPr>
      </p:pic>
    </p:spTree>
    <p:extLst>
      <p:ext uri="{BB962C8B-B14F-4D97-AF65-F5344CB8AC3E}">
        <p14:creationId xmlns:p14="http://schemas.microsoft.com/office/powerpoint/2010/main" val="381573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806ED-0092-E0B8-B592-42D8C4E1C7D6}"/>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7A90606A-299B-B0BE-9F3F-B33D021D3153}"/>
              </a:ext>
            </a:extLst>
          </p:cNvPr>
          <p:cNvGrpSpPr>
            <a:grpSpLocks/>
          </p:cNvGrpSpPr>
          <p:nvPr/>
        </p:nvGrpSpPr>
        <p:grpSpPr bwMode="auto">
          <a:xfrm>
            <a:off x="3227427" y="1138990"/>
            <a:ext cx="5863129" cy="4854008"/>
            <a:chOff x="567" y="1009"/>
            <a:chExt cx="3785" cy="3175"/>
          </a:xfrm>
        </p:grpSpPr>
        <p:pic>
          <p:nvPicPr>
            <p:cNvPr id="6" name="Picture 5" descr="oorzak2">
              <a:extLst>
                <a:ext uri="{FF2B5EF4-FFF2-40B4-BE49-F238E27FC236}">
                  <a16:creationId xmlns:a16="http://schemas.microsoft.com/office/drawing/2014/main" id="{5C2C77C5-5342-49A9-DC9A-5111A156A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 y="2687"/>
              <a:ext cx="1769"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oorzak3">
              <a:extLst>
                <a:ext uri="{FF2B5EF4-FFF2-40B4-BE49-F238E27FC236}">
                  <a16:creationId xmlns:a16="http://schemas.microsoft.com/office/drawing/2014/main" id="{5CE413A7-44F3-15AD-40EF-780E1B4A5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8" y="2687"/>
              <a:ext cx="1814"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E4A9248B-45C3-424A-2F8C-483F009F64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 y="1026"/>
              <a:ext cx="1769"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3FA835D9-F88B-49D9-F481-DF6D24652D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8" y="1009"/>
              <a:ext cx="1814" cy="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Ondertitel 2">
            <a:extLst>
              <a:ext uri="{FF2B5EF4-FFF2-40B4-BE49-F238E27FC236}">
                <a16:creationId xmlns:a16="http://schemas.microsoft.com/office/drawing/2014/main" id="{DC8DD457-F5AD-9D46-6302-B62E117BF738}"/>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31CE802A-C6D2-8D05-3906-4FBCB436270C}"/>
              </a:ext>
            </a:extLst>
          </p:cNvPr>
          <p:cNvPicPr>
            <a:picLocks noChangeAspect="1"/>
          </p:cNvPicPr>
          <p:nvPr/>
        </p:nvPicPr>
        <p:blipFill>
          <a:blip r:embed="rId7"/>
          <a:srcRect l="51424" b="51404"/>
          <a:stretch>
            <a:fillRect/>
          </a:stretch>
        </p:blipFill>
        <p:spPr>
          <a:xfrm>
            <a:off x="0" y="1411363"/>
            <a:ext cx="3775476" cy="960857"/>
          </a:xfrm>
          <a:prstGeom prst="rect">
            <a:avLst/>
          </a:prstGeom>
        </p:spPr>
      </p:pic>
      <p:sp>
        <p:nvSpPr>
          <p:cNvPr id="13" name="Titel 1">
            <a:extLst>
              <a:ext uri="{FF2B5EF4-FFF2-40B4-BE49-F238E27FC236}">
                <a16:creationId xmlns:a16="http://schemas.microsoft.com/office/drawing/2014/main" id="{BC40C11B-EC7F-BC95-0719-6127909B7C64}"/>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Damage to hair cells</a:t>
            </a:r>
            <a:endParaRPr lang="en-gb" sz="2000" b="0" dirty="0">
              <a:solidFill>
                <a:schemeClr val="bg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DBCA497D-0085-75A5-3B93-25CCA72707BE}"/>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093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24EA9-38DE-082B-A27F-5CDB021394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5E630A-BE21-58F4-C206-B6504E477C91}"/>
              </a:ext>
            </a:extLst>
          </p:cNvPr>
          <p:cNvSpPr>
            <a:spLocks noGrp="1"/>
          </p:cNvSpPr>
          <p:nvPr>
            <p:ph type="ctrTitle"/>
          </p:nvPr>
        </p:nvSpPr>
        <p:spPr>
          <a:xfrm>
            <a:off x="848139" y="2652886"/>
            <a:ext cx="9926953" cy="1438594"/>
          </a:xfrm>
        </p:spPr>
        <p:txBody>
          <a:bodyPr>
            <a:noAutofit/>
          </a:bodyPr>
          <a:lstStyle/>
          <a:p>
            <a:pPr marL="342900" indent="-342900" algn="l" rtl="0">
              <a:lnSpc>
                <a:spcPct val="100000"/>
              </a:lnSpc>
              <a:spcBef>
                <a:spcPts val="600"/>
              </a:spcBef>
              <a:spcAft>
                <a:spcPts val="1200"/>
              </a:spcAft>
              <a:buClr>
                <a:srgbClr val="E30613"/>
              </a:buClr>
              <a:buFont typeface="Arial" panose="020B0604020202020204" pitchFamily="34" charset="0"/>
              <a:buChar char="•"/>
              <a:defRP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Hearing damage is gradual:</a:t>
            </a:r>
            <a:br>
              <a:rPr lang="en-gb" sz="2000" b="0" dirty="0">
                <a:solidFill>
                  <a:schemeClr val="tx1"/>
                </a:solidFill>
                <a:latin typeface="Arial" panose="020B0604020202020204" pitchFamily="34" charset="0"/>
                <a:cs typeface="Arial" panose="020B0604020202020204" pitchFamily="34" charset="0"/>
              </a:rPr>
            </a:b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Temporary hearing loss is already an important sign.</a:t>
            </a:r>
            <a:br>
              <a:rPr lang="en-gb" sz="2000" b="0" dirty="0">
                <a:solidFill>
                  <a:schemeClr val="tx1"/>
                </a:solidFill>
                <a:latin typeface="Arial" panose="020B0604020202020204" pitchFamily="34" charset="0"/>
                <a:cs typeface="Arial" panose="020B0604020202020204" pitchFamily="34" charset="0"/>
              </a:rPr>
            </a:b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Permanent hearing loss can start with tinnitus and lead to irreparable damage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to hair cells.</a:t>
            </a:r>
          </a:p>
        </p:txBody>
      </p:sp>
      <p:sp>
        <p:nvSpPr>
          <p:cNvPr id="3" name="Ondertitel 2">
            <a:extLst>
              <a:ext uri="{FF2B5EF4-FFF2-40B4-BE49-F238E27FC236}">
                <a16:creationId xmlns:a16="http://schemas.microsoft.com/office/drawing/2014/main" id="{AFEFE03A-D7DA-EBDF-9E09-5ED9A0ECC03F}"/>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91842907-53EE-4D09-AAFB-CB1DF52E1B19}"/>
              </a:ext>
            </a:extLst>
          </p:cNvPr>
          <p:cNvSpPr txBox="1">
            <a:spLocks/>
          </p:cNvSpPr>
          <p:nvPr/>
        </p:nvSpPr>
        <p:spPr>
          <a:xfrm>
            <a:off x="848138" y="4375756"/>
            <a:ext cx="10717785" cy="184410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spcBef>
                <a:spcPts val="600"/>
              </a:spcBef>
              <a:spcAft>
                <a:spcPts val="1200"/>
              </a:spcAft>
              <a:buClr>
                <a:srgbClr val="E30613"/>
              </a:buClr>
              <a:buFont typeface="Arial" panose="020B0604020202020204" pitchFamily="34" charset="0"/>
              <a:buChar char="•"/>
              <a:defRP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When our hearing deteriorates, it can also lead to the following physical and psychological reactions:</a:t>
            </a:r>
            <a:r>
              <a:rPr lang="en-gb" sz="2000" b="0" i="0" u="none"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heart palpitations, nervousness, poor sleep, irritability, increased blood pressure, fatigue, stomach/intestinal disorders. </a:t>
            </a:r>
          </a:p>
        </p:txBody>
      </p:sp>
      <p:sp>
        <p:nvSpPr>
          <p:cNvPr id="10" name="Titel 1">
            <a:extLst>
              <a:ext uri="{FF2B5EF4-FFF2-40B4-BE49-F238E27FC236}">
                <a16:creationId xmlns:a16="http://schemas.microsoft.com/office/drawing/2014/main" id="{64112111-2274-B2E4-F8E1-37046953D431}"/>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C3ED597A-BD7D-5DFB-6D4C-1802741ECB60}"/>
              </a:ext>
            </a:extLst>
          </p:cNvPr>
          <p:cNvPicPr>
            <a:picLocks noChangeAspect="1"/>
          </p:cNvPicPr>
          <p:nvPr/>
        </p:nvPicPr>
        <p:blipFill>
          <a:blip r:embed="rId3"/>
          <a:srcRect l="34607" b="51404"/>
          <a:stretch>
            <a:fillRect/>
          </a:stretch>
        </p:blipFill>
        <p:spPr>
          <a:xfrm>
            <a:off x="0" y="1407753"/>
            <a:ext cx="5082499" cy="960857"/>
          </a:xfrm>
          <a:prstGeom prst="rect">
            <a:avLst/>
          </a:prstGeom>
        </p:spPr>
      </p:pic>
      <p:sp>
        <p:nvSpPr>
          <p:cNvPr id="14" name="Titel 1">
            <a:extLst>
              <a:ext uri="{FF2B5EF4-FFF2-40B4-BE49-F238E27FC236}">
                <a16:creationId xmlns:a16="http://schemas.microsoft.com/office/drawing/2014/main" id="{D2853949-B4FE-37B0-B4B6-209A9B805DE7}"/>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It will gradually become quiet...</a:t>
            </a:r>
            <a:endParaRPr lang="en-gb" sz="2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66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87D5F-7DB7-9D7B-8D98-66B5DD71A3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BFFF30-C882-FCEE-7DF1-F5664C88CEF2}"/>
              </a:ext>
            </a:extLst>
          </p:cNvPr>
          <p:cNvSpPr>
            <a:spLocks noGrp="1"/>
          </p:cNvSpPr>
          <p:nvPr>
            <p:ph type="ctrTitle"/>
          </p:nvPr>
        </p:nvSpPr>
        <p:spPr>
          <a:xfrm>
            <a:off x="848139" y="2652886"/>
            <a:ext cx="10892757" cy="1535986"/>
          </a:xfrm>
        </p:spPr>
        <p:txBody>
          <a:bodyPr>
            <a:noAutofit/>
          </a:bodyPr>
          <a:lstStyle/>
          <a:p>
            <a:pPr marL="342900" indent="-342900" algn="l" rtl="0">
              <a:lnSpc>
                <a:spcPct val="100000"/>
              </a:lnSpc>
              <a:spcAft>
                <a:spcPts val="800"/>
              </a:spcAft>
              <a:buClr>
                <a:srgbClr val="E30613"/>
              </a:buClr>
              <a:buFont typeface="Arial" panose="020B0604020202020204" pitchFamily="34" charset="0"/>
              <a:buChar char="•"/>
            </a:pPr>
            <a:r>
              <a:rPr lang="en-gb" sz="2000" b="1"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Approximately 1 in 10 young people </a:t>
            </a:r>
            <a:r>
              <a:rPr lang="en-gb" sz="2000" b="0"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under the age of 25 in the Netherlands always have a ringing or buzzing in their ears. The World Health Organisation (WHO) states that half of young people aged 12 to 35 regularly find themselves in harmful listening situations. </a:t>
            </a:r>
            <a:br>
              <a:rPr lang="en-gb" sz="2000" b="0" kern="100" dirty="0">
                <a:solidFill>
                  <a:schemeClr val="tx1"/>
                </a:solidFill>
                <a:latin typeface="Arial" panose="020B0604020202020204" pitchFamily="34" charset="0"/>
                <a:ea typeface="Aptos" panose="020B0004020202020204" pitchFamily="34" charset="0"/>
                <a:cs typeface="Arial" panose="020B0604020202020204" pitchFamily="34" charset="0"/>
              </a:rPr>
            </a:br>
            <a:r>
              <a:rPr lang="en-gb" sz="2000" b="0"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There are no exact figures, but according to the Municipal Health Service, thousands more young people develop serious hearing problems, such as tinnitus, every year. </a:t>
            </a:r>
            <a:br>
              <a:rPr lang="en-gb" sz="2000" b="0" kern="100" dirty="0">
                <a:solidFill>
                  <a:schemeClr val="tx1"/>
                </a:solidFill>
                <a:latin typeface="Arial" panose="020B0604020202020204" pitchFamily="34" charset="0"/>
                <a:ea typeface="Aptos" panose="020B0004020202020204" pitchFamily="34" charset="0"/>
                <a:cs typeface="Arial" panose="020B0604020202020204" pitchFamily="34" charset="0"/>
              </a:rPr>
            </a:br>
            <a:endParaRPr lang="en-gb" sz="2000" b="0" i="0" u="none" baseline="0" dirty="0">
              <a:solidFill>
                <a:schemeClr val="tx1"/>
              </a:solidFill>
              <a:latin typeface="Arial" panose="020B0604020202020204" pitchFamily="34" charset="0"/>
              <a:ea typeface="Aptos" panose="020B00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88378CC6-5F70-5722-B285-93DBD7347D10}"/>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C0B8AD87-9AFC-2798-29BD-1BCBE2BD359B}"/>
              </a:ext>
            </a:extLst>
          </p:cNvPr>
          <p:cNvSpPr txBox="1">
            <a:spLocks/>
          </p:cNvSpPr>
          <p:nvPr/>
        </p:nvSpPr>
        <p:spPr>
          <a:xfrm>
            <a:off x="848139" y="4572000"/>
            <a:ext cx="10724507" cy="116463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spcAft>
                <a:spcPts val="800"/>
              </a:spcAft>
              <a:buClr>
                <a:srgbClr val="E30613"/>
              </a:buClr>
              <a:buFont typeface="Arial" panose="020B0604020202020204" pitchFamily="34" charset="0"/>
              <a:buChar char="•"/>
            </a:pPr>
            <a:r>
              <a:rPr lang="en-gb" sz="2000" dirty="0">
                <a:solidFill>
                  <a:schemeClr val="tx1"/>
                </a:solidFill>
                <a:latin typeface="Arial" panose="020B0604020202020204" pitchFamily="34" charset="0"/>
                <a:ea typeface="Aptos" panose="020B0004020202020204" pitchFamily="34" charset="0"/>
                <a:cs typeface="Arial" panose="020B0604020202020204" pitchFamily="34" charset="0"/>
              </a:rPr>
              <a:t>Thirteen percent </a:t>
            </a:r>
            <a:r>
              <a:rPr lang="en-gb" sz="2000" b="0" dirty="0">
                <a:solidFill>
                  <a:schemeClr val="tx1"/>
                </a:solidFill>
                <a:latin typeface="Arial" panose="020B0604020202020204" pitchFamily="34" charset="0"/>
                <a:ea typeface="Aptos" panose="020B0004020202020204" pitchFamily="34" charset="0"/>
                <a:cs typeface="Arial" panose="020B0604020202020204" pitchFamily="34" charset="0"/>
              </a:rPr>
              <a:t>of the Dutch population aged 40 and older has hearing loss of more than 35 decibels. </a:t>
            </a:r>
            <a:r>
              <a:rPr lang="en-gb" sz="2000" b="0"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That amounts to 1.2 million people who have difficulty understanding others in everyday life and who could benefit from a hearing aid.</a:t>
            </a:r>
            <a:endParaRPr lang="en-gb" sz="1800" b="0" dirty="0">
              <a:solidFill>
                <a:schemeClr val="tx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2BC311E1-F77C-9600-ACD9-4E24A5F4D841}"/>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DA0799B3-8283-9B50-585F-D45C28C07EC3}"/>
              </a:ext>
            </a:extLst>
          </p:cNvPr>
          <p:cNvPicPr>
            <a:picLocks noChangeAspect="1"/>
          </p:cNvPicPr>
          <p:nvPr/>
        </p:nvPicPr>
        <p:blipFill>
          <a:blip r:embed="rId3"/>
          <a:srcRect l="47325" r="1" b="51404"/>
          <a:stretch/>
        </p:blipFill>
        <p:spPr>
          <a:xfrm>
            <a:off x="0" y="1407753"/>
            <a:ext cx="5002306" cy="960857"/>
          </a:xfrm>
          <a:prstGeom prst="rect">
            <a:avLst/>
          </a:prstGeom>
        </p:spPr>
      </p:pic>
      <p:sp>
        <p:nvSpPr>
          <p:cNvPr id="14" name="Titel 1">
            <a:extLst>
              <a:ext uri="{FF2B5EF4-FFF2-40B4-BE49-F238E27FC236}">
                <a16:creationId xmlns:a16="http://schemas.microsoft.com/office/drawing/2014/main" id="{6D4CF2C6-84BE-E889-6DBE-36565592FEE5}"/>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It will gradually become quiet...</a:t>
            </a:r>
            <a:endParaRPr lang="en-gb" sz="2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544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98DA4-35E2-7F60-CA7A-F37BC8FF98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7DBC8E-DF1D-83F5-A54F-AF1FD1EDEE8D}"/>
              </a:ext>
            </a:extLst>
          </p:cNvPr>
          <p:cNvSpPr>
            <a:spLocks noGrp="1"/>
          </p:cNvSpPr>
          <p:nvPr>
            <p:ph type="ctrTitle"/>
          </p:nvPr>
        </p:nvSpPr>
        <p:spPr>
          <a:xfrm>
            <a:off x="848139" y="3270904"/>
            <a:ext cx="1624399" cy="589230"/>
          </a:xfrm>
        </p:spPr>
        <p:txBody>
          <a:bodyPr>
            <a:noAutofit/>
          </a:bodyPr>
          <a:lstStyle/>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Peeping</a:t>
            </a:r>
          </a:p>
        </p:txBody>
      </p:sp>
      <p:sp>
        <p:nvSpPr>
          <p:cNvPr id="3" name="Ondertitel 2">
            <a:extLst>
              <a:ext uri="{FF2B5EF4-FFF2-40B4-BE49-F238E27FC236}">
                <a16:creationId xmlns:a16="http://schemas.microsoft.com/office/drawing/2014/main" id="{672D63BD-F50E-F6F0-E202-E0A43887041D}"/>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108DF838-2041-39C2-85E1-95340BC2528A}"/>
              </a:ext>
            </a:extLst>
          </p:cNvPr>
          <p:cNvSpPr txBox="1">
            <a:spLocks/>
          </p:cNvSpPr>
          <p:nvPr/>
        </p:nvSpPr>
        <p:spPr>
          <a:xfrm>
            <a:off x="848139" y="4047018"/>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en-gb" sz="2000" b="0" dirty="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Hissing</a:t>
            </a:r>
            <a:endPar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endParaRPr>
          </a:p>
        </p:txBody>
      </p:sp>
      <p:sp>
        <p:nvSpPr>
          <p:cNvPr id="10" name="Titel 1">
            <a:extLst>
              <a:ext uri="{FF2B5EF4-FFF2-40B4-BE49-F238E27FC236}">
                <a16:creationId xmlns:a16="http://schemas.microsoft.com/office/drawing/2014/main" id="{DA107073-551A-9CB2-E5BC-4881A82D474B}"/>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7D73E4CC-F43D-8A02-1B4E-BF3BC19474DF}"/>
              </a:ext>
            </a:extLst>
          </p:cNvPr>
          <p:cNvSpPr txBox="1">
            <a:spLocks/>
          </p:cNvSpPr>
          <p:nvPr/>
        </p:nvSpPr>
        <p:spPr>
          <a:xfrm>
            <a:off x="848139" y="4778538"/>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Combination</a:t>
            </a:r>
          </a:p>
        </p:txBody>
      </p:sp>
      <p:pic>
        <p:nvPicPr>
          <p:cNvPr id="5" name="Afbeelding 4" descr="Afbeelding met schermopname, Rechthoek&#10;&#10;Automatisch gegenereerde beschrijving">
            <a:extLst>
              <a:ext uri="{FF2B5EF4-FFF2-40B4-BE49-F238E27FC236}">
                <a16:creationId xmlns:a16="http://schemas.microsoft.com/office/drawing/2014/main" id="{F8142E74-B5A0-0A61-5EEC-8AFC1EDF5693}"/>
              </a:ext>
            </a:extLst>
          </p:cNvPr>
          <p:cNvPicPr>
            <a:picLocks noChangeAspect="1"/>
          </p:cNvPicPr>
          <p:nvPr/>
        </p:nvPicPr>
        <p:blipFill>
          <a:blip r:embed="rId9"/>
          <a:srcRect l="47325" r="1" b="51404"/>
          <a:stretch/>
        </p:blipFill>
        <p:spPr>
          <a:xfrm>
            <a:off x="-1" y="1407753"/>
            <a:ext cx="4915949" cy="960857"/>
          </a:xfrm>
          <a:prstGeom prst="rect">
            <a:avLst/>
          </a:prstGeom>
        </p:spPr>
      </p:pic>
      <p:sp>
        <p:nvSpPr>
          <p:cNvPr id="7" name="Titel 1">
            <a:extLst>
              <a:ext uri="{FF2B5EF4-FFF2-40B4-BE49-F238E27FC236}">
                <a16:creationId xmlns:a16="http://schemas.microsoft.com/office/drawing/2014/main" id="{EB73E20B-011A-93C0-68C3-66A1BDB803DC}"/>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It will gradually become quiet...</a:t>
            </a:r>
            <a:endParaRPr lang="en-gb" sz="2000" b="0" dirty="0">
              <a:solidFill>
                <a:schemeClr val="bg1"/>
              </a:solidFill>
              <a:latin typeface="Arial" panose="020B0604020202020204" pitchFamily="34" charset="0"/>
              <a:cs typeface="Arial" panose="020B0604020202020204" pitchFamily="34" charset="0"/>
            </a:endParaRPr>
          </a:p>
        </p:txBody>
      </p:sp>
      <p:pic>
        <p:nvPicPr>
          <p:cNvPr id="8" name="tinitus.mp3">
            <a:hlinkClick r:id="" action="ppaction://media"/>
            <a:extLst>
              <a:ext uri="{FF2B5EF4-FFF2-40B4-BE49-F238E27FC236}">
                <a16:creationId xmlns:a16="http://schemas.microsoft.com/office/drawing/2014/main" id="{2D5F0902-AC4A-335E-898C-413C77E064FE}"/>
              </a:ext>
            </a:extLst>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3227427" y="3310606"/>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Tinitus - ruis.mp3">
            <a:hlinkClick r:id="" action="ppaction://media"/>
            <a:extLst>
              <a:ext uri="{FF2B5EF4-FFF2-40B4-BE49-F238E27FC236}">
                <a16:creationId xmlns:a16="http://schemas.microsoft.com/office/drawing/2014/main" id="{C2D4D1FF-DDD3-CF87-F773-E9A86D28B2EF}"/>
              </a:ext>
            </a:extLst>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rcRect/>
          <a:stretch>
            <a:fillRect/>
          </a:stretch>
        </p:blipFill>
        <p:spPr bwMode="auto">
          <a:xfrm>
            <a:off x="3227426" y="404701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initus - combinatie geluiden.mp3">
            <a:hlinkClick r:id="" action="ppaction://media"/>
            <a:extLst>
              <a:ext uri="{FF2B5EF4-FFF2-40B4-BE49-F238E27FC236}">
                <a16:creationId xmlns:a16="http://schemas.microsoft.com/office/drawing/2014/main" id="{4B1CA072-5B7C-2075-1AE6-C48F1D1104CA}"/>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0">
            <a:extLst>
              <a:ext uri="{28A0092B-C50C-407E-A947-70E740481C1C}">
                <a14:useLocalDpi xmlns:a14="http://schemas.microsoft.com/office/drawing/2010/main" val="0"/>
              </a:ext>
            </a:extLst>
          </a:blip>
          <a:srcRect/>
          <a:stretch>
            <a:fillRect/>
          </a:stretch>
        </p:blipFill>
        <p:spPr bwMode="auto">
          <a:xfrm>
            <a:off x="3227426" y="477853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el 1">
            <a:extLst>
              <a:ext uri="{FF2B5EF4-FFF2-40B4-BE49-F238E27FC236}">
                <a16:creationId xmlns:a16="http://schemas.microsoft.com/office/drawing/2014/main" id="{32687952-0AF3-15DE-084D-B601406F8B06}"/>
              </a:ext>
            </a:extLst>
          </p:cNvPr>
          <p:cNvSpPr txBox="1">
            <a:spLocks/>
          </p:cNvSpPr>
          <p:nvPr/>
        </p:nvSpPr>
        <p:spPr>
          <a:xfrm>
            <a:off x="864306" y="2637373"/>
            <a:ext cx="4153921"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buClr>
                <a:srgbClr val="E30613"/>
              </a:buClr>
            </a:pPr>
            <a:r>
              <a:rPr lang="en-gb" sz="2000" dirty="0">
                <a:solidFill>
                  <a:schemeClr val="tx1"/>
                </a:solidFill>
                <a:latin typeface="Arial" panose="020B0604020202020204" pitchFamily="34" charset="0"/>
                <a:ea typeface="Aptos" panose="020B0004020202020204" pitchFamily="34" charset="0"/>
                <a:cs typeface="Arial" panose="020B0604020202020204" pitchFamily="34" charset="0"/>
              </a:rPr>
              <a:t>Tinnitus / ringing in the ears</a:t>
            </a:r>
            <a:endParaRPr lang="en-gb" sz="2000" i="0" u="none" baseline="0" dirty="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endParaRPr>
          </a:p>
        </p:txBody>
      </p:sp>
    </p:spTree>
    <p:extLst>
      <p:ext uri="{BB962C8B-B14F-4D97-AF65-F5344CB8AC3E}">
        <p14:creationId xmlns:p14="http://schemas.microsoft.com/office/powerpoint/2010/main" val="22398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0954" fill="hold"/>
                                        <p:tgtEl>
                                          <p:spTgt spid="8"/>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0954"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13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
                </p:tgtEl>
              </p:cMediaNode>
            </p:audio>
            <p:audio>
              <p:cMediaNode vol="80000">
                <p:cTn id="26" fill="hold" display="0">
                  <p:stCondLst>
                    <p:cond delay="indefinite"/>
                  </p:stCondLst>
                  <p:endCondLst>
                    <p:cond evt="onStopAudio" delay="0">
                      <p:tgtEl>
                        <p:sldTgt/>
                      </p:tgtEl>
                    </p:cond>
                  </p:endCondLst>
                </p:cTn>
                <p:tgtEl>
                  <p:spTgt spid="9"/>
                </p:tgtEl>
              </p:cMediaNode>
            </p:audio>
            <p:audio>
              <p:cMediaNode vol="80000">
                <p:cTn id="27" fill="hold" display="0">
                  <p:stCondLst>
                    <p:cond delay="indefinite"/>
                  </p:stCondLst>
                  <p:endCondLst>
                    <p:cond evt="onStopAudio" delay="0">
                      <p:tgtEl>
                        <p:sldTgt/>
                      </p:tgtEl>
                    </p:cond>
                  </p:endCondLst>
                </p:cTn>
                <p:tgtEl>
                  <p:spTgt spid="12"/>
                </p:tgtEl>
              </p:cMediaNode>
            </p:audio>
          </p:childTnLst>
        </p:cTn>
      </p:par>
    </p:tnLst>
    <p:bldLst>
      <p:bldP spid="2" grpId="0"/>
      <p:bldP spid="6" grpId="0"/>
      <p:bldP spid="4"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98DA4-35E2-7F60-CA7A-F37BC8FF9811}"/>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672D63BD-F50E-F6F0-E202-E0A43887041D}"/>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DA107073-551A-9CB2-E5BC-4881A82D474B}"/>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EB73E20B-011A-93C0-68C3-66A1BDB803DC}"/>
              </a:ext>
            </a:extLst>
          </p:cNvPr>
          <p:cNvSpPr txBox="1">
            <a:spLocks noChangeAspect="1"/>
          </p:cNvSpPr>
          <p:nvPr/>
        </p:nvSpPr>
        <p:spPr>
          <a:xfrm>
            <a:off x="0" y="1837144"/>
            <a:ext cx="12191999" cy="1382059"/>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4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Hearing loss</a:t>
            </a:r>
          </a:p>
          <a:p>
            <a:pPr rtl="0"/>
            <a:r>
              <a:rPr lang="en-gb" sz="4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caused by noise</a:t>
            </a:r>
          </a:p>
        </p:txBody>
      </p:sp>
      <p:sp>
        <p:nvSpPr>
          <p:cNvPr id="14" name="Titel 1">
            <a:extLst>
              <a:ext uri="{FF2B5EF4-FFF2-40B4-BE49-F238E27FC236}">
                <a16:creationId xmlns:a16="http://schemas.microsoft.com/office/drawing/2014/main" id="{58EFD718-5F4C-36F5-BDFE-1DE9929C9B65}"/>
              </a:ext>
            </a:extLst>
          </p:cNvPr>
          <p:cNvSpPr txBox="1">
            <a:spLocks/>
          </p:cNvSpPr>
          <p:nvPr/>
        </p:nvSpPr>
        <p:spPr>
          <a:xfrm>
            <a:off x="0" y="2918606"/>
            <a:ext cx="12191999" cy="840734"/>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40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is irreversible!</a:t>
            </a:r>
          </a:p>
        </p:txBody>
      </p:sp>
      <p:sp>
        <p:nvSpPr>
          <p:cNvPr id="15" name="Titel 1">
            <a:extLst>
              <a:ext uri="{FF2B5EF4-FFF2-40B4-BE49-F238E27FC236}">
                <a16:creationId xmlns:a16="http://schemas.microsoft.com/office/drawing/2014/main" id="{762E6B43-60CC-C669-3BDF-4DB64CE8F7AF}"/>
              </a:ext>
            </a:extLst>
          </p:cNvPr>
          <p:cNvSpPr txBox="1">
            <a:spLocks/>
          </p:cNvSpPr>
          <p:nvPr/>
        </p:nvSpPr>
        <p:spPr>
          <a:xfrm>
            <a:off x="0" y="4535939"/>
            <a:ext cx="12191999" cy="840734"/>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400" b="1" i="0" u="none" baseline="0">
                <a:latin typeface="Arial" panose="020B0604020202020204" pitchFamily="34" charset="0"/>
                <a:ea typeface="Arial" panose="020B0604020202020204" pitchFamily="34" charset="0"/>
                <a:cs typeface="Arial" panose="020B0604020202020204" pitchFamily="34" charset="0"/>
              </a:rPr>
              <a:t>Be aware that there are many sources of noise in the metal industry.</a:t>
            </a:r>
          </a:p>
        </p:txBody>
      </p:sp>
    </p:spTree>
    <p:extLst>
      <p:ext uri="{BB962C8B-B14F-4D97-AF65-F5344CB8AC3E}">
        <p14:creationId xmlns:p14="http://schemas.microsoft.com/office/powerpoint/2010/main" val="397161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7BDAC-32C7-50B9-C70E-DB98845A3584}"/>
            </a:ext>
          </a:extLst>
        </p:cNvPr>
        <p:cNvGrpSpPr/>
        <p:nvPr/>
      </p:nvGrpSpPr>
      <p:grpSpPr>
        <a:xfrm>
          <a:off x="0" y="0"/>
          <a:ext cx="0" cy="0"/>
          <a:chOff x="0" y="0"/>
          <a:chExt cx="0" cy="0"/>
        </a:xfrm>
      </p:grpSpPr>
      <p:pic>
        <p:nvPicPr>
          <p:cNvPr id="8" name="Afbeelding 7" descr="Afbeelding met schermopname, Rechthoek&#10;&#10;Automatisch gegenereerde beschrijving">
            <a:extLst>
              <a:ext uri="{FF2B5EF4-FFF2-40B4-BE49-F238E27FC236}">
                <a16:creationId xmlns:a16="http://schemas.microsoft.com/office/drawing/2014/main" id="{718F913D-92A6-090E-DC8B-19D8A4DA7EBB}"/>
              </a:ext>
            </a:extLst>
          </p:cNvPr>
          <p:cNvPicPr>
            <a:picLocks noChangeAspect="1"/>
          </p:cNvPicPr>
          <p:nvPr/>
        </p:nvPicPr>
        <p:blipFill>
          <a:blip r:embed="rId3"/>
          <a:srcRect l="34973" b="51404"/>
          <a:stretch>
            <a:fillRect/>
          </a:stretch>
        </p:blipFill>
        <p:spPr>
          <a:xfrm>
            <a:off x="0" y="1400379"/>
            <a:ext cx="5054186" cy="960857"/>
          </a:xfrm>
          <a:prstGeom prst="rect">
            <a:avLst/>
          </a:prstGeom>
        </p:spPr>
      </p:pic>
      <p:sp>
        <p:nvSpPr>
          <p:cNvPr id="2" name="Titel 1">
            <a:extLst>
              <a:ext uri="{FF2B5EF4-FFF2-40B4-BE49-F238E27FC236}">
                <a16:creationId xmlns:a16="http://schemas.microsoft.com/office/drawing/2014/main" id="{5C106FDD-7EF7-97E4-62BB-ABCBB5866C95}"/>
              </a:ext>
            </a:extLst>
          </p:cNvPr>
          <p:cNvSpPr>
            <a:spLocks noGrp="1"/>
          </p:cNvSpPr>
          <p:nvPr>
            <p:ph type="ctrTitle"/>
          </p:nvPr>
        </p:nvSpPr>
        <p:spPr>
          <a:xfrm>
            <a:off x="848139" y="2541228"/>
            <a:ext cx="10892757" cy="843780"/>
          </a:xfrm>
        </p:spPr>
        <p:txBody>
          <a:bodyPr>
            <a:noAutofit/>
          </a:bodyPr>
          <a:lstStyle/>
          <a:p>
            <a:pPr algn="l" rtl="0" eaLnBrk="0" hangingPunct="0">
              <a:lnSpc>
                <a:spcPct val="100000"/>
              </a:lnSpc>
              <a:defRPr/>
            </a:pPr>
            <a:r>
              <a:rPr lang="en-gb" sz="2000" b="1" i="0" u="none" baseline="0">
                <a:solidFill>
                  <a:schemeClr val="tx1"/>
                </a:solidFill>
                <a:latin typeface="Arial" panose="020B0604020202020204" pitchFamily="34" charset="0"/>
                <a:ea typeface="ＭＳ Ｐゴシック"/>
                <a:cs typeface="Arial" panose="020B0604020202020204" pitchFamily="34" charset="0"/>
              </a:rPr>
              <a:t>&gt; 80 dB(A): </a:t>
            </a:r>
            <a:r>
              <a:rPr lang="en-gb" sz="2000" b="0" i="0" u="none" baseline="0">
                <a:solidFill>
                  <a:schemeClr val="tx1"/>
                </a:solidFill>
                <a:latin typeface="Arial" panose="020B0604020202020204" pitchFamily="34" charset="0"/>
                <a:ea typeface="ＭＳ Ｐゴシック"/>
                <a:cs typeface="Arial" panose="020B0604020202020204" pitchFamily="34" charset="0"/>
              </a:rPr>
              <a:t>hearing protection must be available.</a:t>
            </a:r>
            <a:br>
              <a:rPr lang="en-gb" sz="2000" b="0" kern="0" dirty="0">
                <a:solidFill>
                  <a:schemeClr val="tx1"/>
                </a:solidFill>
                <a:latin typeface="Arial" panose="020B0604020202020204" pitchFamily="34" charset="0"/>
                <a:ea typeface="ＭＳ Ｐゴシック"/>
                <a:cs typeface="Arial" panose="020B0604020202020204" pitchFamily="34" charset="0"/>
              </a:rPr>
            </a:br>
            <a:r>
              <a:rPr lang="en-gb" sz="2000" b="1" i="0" u="none" baseline="0">
                <a:solidFill>
                  <a:schemeClr val="tx1"/>
                </a:solidFill>
                <a:latin typeface="Arial" panose="020B0604020202020204" pitchFamily="34" charset="0"/>
                <a:ea typeface="ＭＳ Ｐゴシック"/>
                <a:cs typeface="Arial" panose="020B0604020202020204" pitchFamily="34" charset="0"/>
              </a:rPr>
              <a:t>&gt; 85 dB(A): </a:t>
            </a:r>
            <a:r>
              <a:rPr lang="en-gb" sz="2000" b="0" i="0" u="none" baseline="0">
                <a:solidFill>
                  <a:schemeClr val="tx1"/>
                </a:solidFill>
                <a:latin typeface="Arial" panose="020B0604020202020204" pitchFamily="34" charset="0"/>
                <a:ea typeface="ＭＳ Ｐゴシック"/>
                <a:cs typeface="Arial" panose="020B0604020202020204" pitchFamily="34" charset="0"/>
              </a:rPr>
              <a:t>mark the areas where wearing hearing protection is mandatory.</a:t>
            </a:r>
            <a:endParaRPr lang="en-gb" sz="28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F47822A9-EBBA-BF03-5A6B-8B76D466751C}"/>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3BB9A92A-314F-FC9D-604B-5AEF76C18EFC}"/>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sp>
        <p:nvSpPr>
          <p:cNvPr id="14" name="Titel 1">
            <a:extLst>
              <a:ext uri="{FF2B5EF4-FFF2-40B4-BE49-F238E27FC236}">
                <a16:creationId xmlns:a16="http://schemas.microsoft.com/office/drawing/2014/main" id="{AF13B260-87CE-7C0A-2FFA-E348E224BA41}"/>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Health &amp; Safety Act obligations</a:t>
            </a:r>
            <a:endParaRPr lang="en-gb" sz="2000" b="0"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5A119EC-F13F-8EDB-63DE-D5E4FDAD98C8}"/>
              </a:ext>
            </a:extLst>
          </p:cNvPr>
          <p:cNvSpPr txBox="1">
            <a:spLocks noChangeAspect="1"/>
          </p:cNvSpPr>
          <p:nvPr/>
        </p:nvSpPr>
        <p:spPr>
          <a:xfrm>
            <a:off x="848139" y="3413856"/>
            <a:ext cx="10892757" cy="41199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eaLnBrk="0" hangingPunct="0">
              <a:lnSpc>
                <a:spcPct val="100000"/>
              </a:lnSpc>
              <a:defRPr/>
            </a:pPr>
            <a:r>
              <a:rPr lang="en-gb" sz="2000" b="1" i="0" u="none" baseline="0" dirty="0">
                <a:solidFill>
                  <a:schemeClr val="tx1"/>
                </a:solidFill>
                <a:latin typeface="Arial" panose="020B0604020202020204" pitchFamily="34" charset="0"/>
                <a:ea typeface="ＭＳ Ｐゴシック"/>
                <a:cs typeface="Arial" panose="020B0604020202020204" pitchFamily="34" charset="0"/>
              </a:rPr>
              <a:t>Employer obligations</a:t>
            </a:r>
            <a:endParaRPr lang="en-gb" sz="2800" b="0" dirty="0">
              <a:solidFill>
                <a:schemeClr val="tx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2B5AAEEB-1835-354B-52C6-1E1884966834}"/>
              </a:ext>
            </a:extLst>
          </p:cNvPr>
          <p:cNvSpPr txBox="1">
            <a:spLocks/>
          </p:cNvSpPr>
          <p:nvPr/>
        </p:nvSpPr>
        <p:spPr>
          <a:xfrm>
            <a:off x="848138" y="5496090"/>
            <a:ext cx="10892757"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eaLnBrk="0" hangingPunct="0">
              <a:lnSpc>
                <a:spcPct val="100000"/>
              </a:lnSpc>
              <a:defRPr/>
            </a:pPr>
            <a:r>
              <a:rPr lang="en-gb" sz="2000" b="1" i="0" u="none" baseline="0" dirty="0">
                <a:solidFill>
                  <a:schemeClr val="tx1"/>
                </a:solidFill>
                <a:latin typeface="Arial" panose="020B0604020202020204" pitchFamily="34" charset="0"/>
                <a:ea typeface="ＭＳ Ｐゴシック"/>
                <a:cs typeface="Arial" panose="020B0604020202020204" pitchFamily="34" charset="0"/>
              </a:rPr>
              <a:t>Employee obligations</a:t>
            </a:r>
            <a:br>
              <a:rPr lang="en-gb" sz="2000" b="0" kern="0" dirty="0">
                <a:solidFill>
                  <a:schemeClr val="tx1"/>
                </a:solidFill>
                <a:latin typeface="Arial" panose="020B0604020202020204" pitchFamily="34" charset="0"/>
                <a:ea typeface="ＭＳ Ｐゴシック"/>
                <a:cs typeface="Arial" panose="020B0604020202020204" pitchFamily="34" charset="0"/>
              </a:rPr>
            </a:br>
            <a:r>
              <a:rPr lang="en-gb" sz="2000" b="1" i="0" u="none" baseline="0" dirty="0">
                <a:solidFill>
                  <a:schemeClr val="tx1"/>
                </a:solidFill>
                <a:latin typeface="Arial" panose="020B0604020202020204" pitchFamily="34" charset="0"/>
                <a:ea typeface="ＭＳ Ｐゴシック"/>
                <a:cs typeface="Arial" panose="020B0604020202020204" pitchFamily="34" charset="0"/>
              </a:rPr>
              <a:t>&gt; 85 dB(A): </a:t>
            </a:r>
            <a:r>
              <a:rPr lang="en-gb" sz="2000" b="0" i="0" u="none" baseline="0" dirty="0">
                <a:solidFill>
                  <a:schemeClr val="tx1"/>
                </a:solidFill>
                <a:latin typeface="Arial" panose="020B0604020202020204" pitchFamily="34" charset="0"/>
                <a:ea typeface="ＭＳ Ｐゴシック"/>
                <a:cs typeface="Arial" panose="020B0604020202020204" pitchFamily="34" charset="0"/>
              </a:rPr>
              <a:t>mandatory use of hearing protection.</a:t>
            </a:r>
            <a:br>
              <a:rPr lang="en-gb" sz="2000" b="0" kern="0" dirty="0">
                <a:solidFill>
                  <a:schemeClr val="tx1"/>
                </a:solidFill>
                <a:latin typeface="Arial" panose="020B0604020202020204" pitchFamily="34" charset="0"/>
                <a:ea typeface="ＭＳ Ｐゴシック"/>
                <a:cs typeface="Arial" panose="020B0604020202020204" pitchFamily="34" charset="0"/>
              </a:rPr>
            </a:br>
            <a:endParaRPr lang="en-gb" sz="2800" b="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1617D18A-7AF9-F42F-63BA-570E0DDE955F}"/>
              </a:ext>
            </a:extLst>
          </p:cNvPr>
          <p:cNvSpPr txBox="1">
            <a:spLocks noChangeAspect="1"/>
          </p:cNvSpPr>
          <p:nvPr/>
        </p:nvSpPr>
        <p:spPr>
          <a:xfrm>
            <a:off x="848138" y="3805308"/>
            <a:ext cx="10892757" cy="196280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eaLnBrk="0" hangingPunct="0">
              <a:lnSpc>
                <a:spcPct val="100000"/>
              </a:lnSpc>
              <a:buClr>
                <a:srgbClr val="E30613"/>
              </a:buClr>
              <a:buFont typeface="Arial" panose="020B0604020202020204" pitchFamily="34" charset="0"/>
              <a:buChar char="•"/>
              <a:defRPr/>
            </a:pPr>
            <a:r>
              <a:rPr lang="en-gb" sz="2000" b="0" i="0" u="none" baseline="0">
                <a:solidFill>
                  <a:schemeClr val="tx1"/>
                </a:solidFill>
                <a:latin typeface="Arial" panose="020B0604020202020204" pitchFamily="34" charset="0"/>
                <a:ea typeface="ＭＳ Ｐゴシック"/>
                <a:cs typeface="Arial" panose="020B0604020202020204" pitchFamily="34" charset="0"/>
              </a:rPr>
              <a:t>Assess whether harmful noise is present.</a:t>
            </a:r>
          </a:p>
          <a:p>
            <a:pPr marL="342900" indent="-342900" algn="l" rtl="0" eaLnBrk="0" hangingPunct="0">
              <a:lnSpc>
                <a:spcPct val="100000"/>
              </a:lnSpc>
              <a:buClr>
                <a:srgbClr val="E30613"/>
              </a:buClr>
              <a:buFont typeface="Arial" panose="020B0604020202020204" pitchFamily="34" charset="0"/>
              <a:buChar char="•"/>
              <a:defRPr/>
            </a:pPr>
            <a:r>
              <a:rPr lang="en-gb" sz="2000" b="0" i="0" u="none" baseline="0">
                <a:solidFill>
                  <a:schemeClr val="tx1"/>
                </a:solidFill>
                <a:latin typeface="Arial" panose="020B0604020202020204" pitchFamily="34" charset="0"/>
                <a:ea typeface="ＭＳ Ｐゴシック"/>
                <a:cs typeface="Arial" panose="020B0604020202020204" pitchFamily="34" charset="0"/>
              </a:rPr>
              <a:t>Limit exposure to harmful noise as much as possible.</a:t>
            </a:r>
          </a:p>
          <a:p>
            <a:pPr marL="342900" indent="-342900" algn="l" rtl="0" eaLnBrk="0" hangingPunct="0">
              <a:lnSpc>
                <a:spcPct val="100000"/>
              </a:lnSpc>
              <a:buClr>
                <a:srgbClr val="E30613"/>
              </a:buClr>
              <a:buFont typeface="Arial" panose="020B0604020202020204" pitchFamily="34" charset="0"/>
              <a:buChar char="•"/>
              <a:defRPr/>
            </a:pPr>
            <a:r>
              <a:rPr lang="en-gb" sz="2000" b="0" i="0" u="none" baseline="0">
                <a:solidFill>
                  <a:schemeClr val="tx1"/>
                </a:solidFill>
                <a:latin typeface="Arial" panose="020B0604020202020204" pitchFamily="34" charset="0"/>
                <a:ea typeface="ＭＳ Ｐゴシック"/>
                <a:cs typeface="Arial" panose="020B0604020202020204" pitchFamily="34" charset="0"/>
              </a:rPr>
              <a:t>Monitor the situation.</a:t>
            </a:r>
          </a:p>
          <a:p>
            <a:pPr marL="342900" indent="-342900" algn="l" rtl="0" eaLnBrk="0" hangingPunct="0">
              <a:lnSpc>
                <a:spcPct val="100000"/>
              </a:lnSpc>
              <a:buClr>
                <a:srgbClr val="E30613"/>
              </a:buClr>
              <a:buFont typeface="Arial" panose="020B0604020202020204" pitchFamily="34" charset="0"/>
              <a:buChar char="•"/>
              <a:defRPr/>
            </a:pPr>
            <a:r>
              <a:rPr lang="en-gb" sz="2000" b="0" i="0" u="none" baseline="0">
                <a:solidFill>
                  <a:schemeClr val="tx1"/>
                </a:solidFill>
                <a:latin typeface="Arial" panose="020B0604020202020204" pitchFamily="34" charset="0"/>
                <a:ea typeface="ＭＳ Ｐゴシック"/>
                <a:cs typeface="Arial" panose="020B0604020202020204" pitchFamily="34" charset="0"/>
              </a:rPr>
              <a:t>Offer </a:t>
            </a:r>
            <a:r>
              <a:rPr lang="en-gb" sz="2000" b="0" i="0" u="none" baseline="0">
                <a:solidFill>
                  <a:schemeClr val="tx1"/>
                </a:solidFill>
                <a:latin typeface="Arial" panose="020B0604020202020204" pitchFamily="34" charset="0"/>
                <a:ea typeface="Verdana"/>
                <a:cs typeface="Arial" panose="020B0604020202020204" pitchFamily="34" charset="0"/>
              </a:rPr>
              <a:t>employees</a:t>
            </a:r>
            <a:r>
              <a:rPr lang="en-gb" sz="2000" b="0" i="0" u="none" baseline="0">
                <a:solidFill>
                  <a:schemeClr val="tx1"/>
                </a:solidFill>
                <a:latin typeface="Arial" panose="020B0604020202020204" pitchFamily="34" charset="0"/>
                <a:ea typeface="ＭＳ Ｐゴシック"/>
                <a:cs typeface="Arial" panose="020B0604020202020204" pitchFamily="34" charset="0"/>
              </a:rPr>
              <a:t> regular hearing tests.</a:t>
            </a:r>
          </a:p>
          <a:p>
            <a:pPr marL="342900" indent="-342900" algn="l" rtl="0" eaLnBrk="0" hangingPunct="0">
              <a:lnSpc>
                <a:spcPct val="100000"/>
              </a:lnSpc>
              <a:buClr>
                <a:srgbClr val="E30613"/>
              </a:buClr>
              <a:buFont typeface="Arial" panose="020B0604020202020204" pitchFamily="34" charset="0"/>
              <a:buChar char="•"/>
              <a:defRPr/>
            </a:pPr>
            <a:r>
              <a:rPr lang="en-gb" sz="2000" b="0" i="0" u="none" baseline="0">
                <a:solidFill>
                  <a:schemeClr val="tx1"/>
                </a:solidFill>
                <a:latin typeface="Arial" panose="020B0604020202020204" pitchFamily="34" charset="0"/>
                <a:ea typeface="ＭＳ Ｐゴシック"/>
                <a:cs typeface="Arial" panose="020B0604020202020204" pitchFamily="34" charset="0"/>
              </a:rPr>
              <a:t>Provide information about the risks and consequences of harmful noise.</a:t>
            </a:r>
            <a:endParaRPr lang="en-gb" sz="2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020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3B272-6893-6C83-2D3D-956213FCAE6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61C2DA-4C22-A361-8308-2C5EA89820F0}"/>
              </a:ext>
            </a:extLst>
          </p:cNvPr>
          <p:cNvSpPr>
            <a:spLocks noGrp="1"/>
          </p:cNvSpPr>
          <p:nvPr>
            <p:ph type="ctrTitle"/>
          </p:nvPr>
        </p:nvSpPr>
        <p:spPr>
          <a:xfrm>
            <a:off x="848139" y="2541228"/>
            <a:ext cx="10892757" cy="536880"/>
          </a:xfrm>
        </p:spPr>
        <p:txBody>
          <a:bodyPr>
            <a:noAutofit/>
          </a:bodyPr>
          <a:lstStyle/>
          <a:p>
            <a:pPr marL="457200" lvl="0" indent="-457200" algn="l" rtl="0" fontAlgn="base">
              <a:lnSpc>
                <a:spcPct val="100000"/>
              </a:lnSpc>
              <a:spcBef>
                <a:spcPct val="20000"/>
              </a:spcBef>
              <a:spcAft>
                <a:spcPct val="0"/>
              </a:spcAft>
              <a:buFont typeface="+mj-lt"/>
              <a:buAutoNum type="arabicPeriod"/>
              <a:defRPr/>
            </a:pPr>
            <a:r>
              <a:rPr lang="en-gb" sz="2000" b="0" i="0" u="none" baseline="0">
                <a:solidFill>
                  <a:schemeClr val="tx1"/>
                </a:solidFill>
                <a:latin typeface="Arial" panose="020B0604020202020204" pitchFamily="34" charset="0"/>
                <a:ea typeface="ＭＳ Ｐゴシック"/>
                <a:cs typeface="Arial" panose="020B0604020202020204" pitchFamily="34" charset="0"/>
              </a:rPr>
              <a:t>Reduce noise at source. For example, by choosing a quieter machine.</a:t>
            </a:r>
            <a:endParaRPr lang="en-gb" sz="28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B6D8467A-E53D-725F-4992-C9C4DA9E389A}"/>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BB2AB9BD-4316-4C8F-2051-587F562270A9}"/>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64EC1BFF-0A19-8EEA-E5CF-8E022F3198E7}"/>
              </a:ext>
            </a:extLst>
          </p:cNvPr>
          <p:cNvPicPr>
            <a:picLocks noChangeAspect="1"/>
          </p:cNvPicPr>
          <p:nvPr/>
        </p:nvPicPr>
        <p:blipFill>
          <a:blip r:embed="rId3"/>
          <a:srcRect l="40187" r="1" b="51404"/>
          <a:stretch>
            <a:fillRect/>
          </a:stretch>
        </p:blipFill>
        <p:spPr>
          <a:xfrm>
            <a:off x="0" y="1415509"/>
            <a:ext cx="4648597" cy="960857"/>
          </a:xfrm>
          <a:prstGeom prst="rect">
            <a:avLst/>
          </a:prstGeom>
        </p:spPr>
      </p:pic>
      <p:sp>
        <p:nvSpPr>
          <p:cNvPr id="14" name="Titel 1">
            <a:extLst>
              <a:ext uri="{FF2B5EF4-FFF2-40B4-BE49-F238E27FC236}">
                <a16:creationId xmlns:a16="http://schemas.microsoft.com/office/drawing/2014/main" id="{63DC243F-3255-8A1B-4F7B-B3418E31355A}"/>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Approach to harmful noise</a:t>
            </a:r>
            <a:endParaRPr lang="en-gb" sz="2000" b="0"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0D3FD116-D72B-882C-9489-9C5FFD5C0D48}"/>
              </a:ext>
            </a:extLst>
          </p:cNvPr>
          <p:cNvSpPr txBox="1">
            <a:spLocks/>
          </p:cNvSpPr>
          <p:nvPr/>
        </p:nvSpPr>
        <p:spPr>
          <a:xfrm>
            <a:off x="848139" y="3316165"/>
            <a:ext cx="10892757" cy="6628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rtl="0" fontAlgn="base">
              <a:lnSpc>
                <a:spcPct val="100000"/>
              </a:lnSpc>
              <a:spcBef>
                <a:spcPct val="20000"/>
              </a:spcBef>
              <a:spcAft>
                <a:spcPct val="0"/>
              </a:spcAft>
              <a:buFont typeface="+mj-lt"/>
              <a:buAutoNum type="arabicPeriod" startAt="2"/>
              <a:defRPr/>
            </a:pPr>
            <a:r>
              <a:rPr lang="en-gb" sz="2000" b="0" i="0" u="none" baseline="0">
                <a:solidFill>
                  <a:schemeClr val="tx1"/>
                </a:solidFill>
                <a:latin typeface="Arial" panose="020B0604020202020204" pitchFamily="34" charset="0"/>
                <a:ea typeface="ＭＳ Ｐゴシック"/>
                <a:cs typeface="Arial" panose="020B0604020202020204" pitchFamily="34" charset="0"/>
              </a:rPr>
              <a:t>Reduce noise transmission to others. Consider encasing a machine.</a:t>
            </a:r>
            <a:endParaRPr lang="en-gb" sz="2800" b="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F6965D9D-922D-C736-FF09-0E31A3A9F843}"/>
              </a:ext>
            </a:extLst>
          </p:cNvPr>
          <p:cNvSpPr txBox="1">
            <a:spLocks/>
          </p:cNvSpPr>
          <p:nvPr/>
        </p:nvSpPr>
        <p:spPr>
          <a:xfrm>
            <a:off x="848139" y="4075779"/>
            <a:ext cx="10495364" cy="80913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rtl="0" fontAlgn="base">
              <a:lnSpc>
                <a:spcPct val="100000"/>
              </a:lnSpc>
              <a:spcBef>
                <a:spcPct val="20000"/>
              </a:spcBef>
              <a:spcAft>
                <a:spcPct val="0"/>
              </a:spcAft>
              <a:buFont typeface="+mj-lt"/>
              <a:buAutoNum type="arabicPeriod" startAt="3"/>
              <a:defRPr/>
            </a:pPr>
            <a:r>
              <a:rPr lang="en-gb" sz="2000" b="0" i="0" u="none" baseline="0" dirty="0">
                <a:solidFill>
                  <a:schemeClr val="tx1"/>
                </a:solidFill>
                <a:latin typeface="Arial" panose="020B0604020202020204" pitchFamily="34" charset="0"/>
                <a:ea typeface="ＭＳ Ｐゴシック"/>
                <a:cs typeface="Arial" panose="020B0604020202020204" pitchFamily="34" charset="0"/>
              </a:rPr>
              <a:t>Prevent prolonged exposure to harmful noise. Consider solutions such as changing tasks or workplaces.</a:t>
            </a:r>
            <a:endParaRPr lang="en-gb" sz="2800" b="0" dirty="0">
              <a:solidFill>
                <a:schemeClr val="tx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91D4CF81-C7C7-BBD8-9770-3CF6D19DD025}"/>
              </a:ext>
            </a:extLst>
          </p:cNvPr>
          <p:cNvSpPr txBox="1">
            <a:spLocks/>
          </p:cNvSpPr>
          <p:nvPr/>
        </p:nvSpPr>
        <p:spPr>
          <a:xfrm>
            <a:off x="848138" y="5146463"/>
            <a:ext cx="10705429" cy="80913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rtl="0" fontAlgn="base">
              <a:lnSpc>
                <a:spcPct val="100000"/>
              </a:lnSpc>
              <a:spcBef>
                <a:spcPct val="20000"/>
              </a:spcBef>
              <a:spcAft>
                <a:spcPct val="0"/>
              </a:spcAft>
              <a:buFont typeface="+mj-lt"/>
              <a:buAutoNum type="arabicPeriod" startAt="4"/>
              <a:defRPr/>
            </a:pPr>
            <a:r>
              <a:rPr lang="en-gb" sz="2000" b="0" i="0" u="none" baseline="0" dirty="0">
                <a:solidFill>
                  <a:schemeClr val="tx1"/>
                </a:solidFill>
                <a:latin typeface="Arial" panose="020B0604020202020204" pitchFamily="34" charset="0"/>
                <a:ea typeface="ＭＳ Ｐゴシック"/>
                <a:cs typeface="Arial" panose="020B0604020202020204" pitchFamily="34" charset="0"/>
              </a:rPr>
              <a:t>Provide the most suitable (and comfortable) hearing protection equipment. And wear it!</a:t>
            </a:r>
            <a:br>
              <a:rPr lang="en-gb" sz="2000" b="0" kern="0" dirty="0">
                <a:solidFill>
                  <a:schemeClr val="tx1"/>
                </a:solidFill>
                <a:latin typeface="Arial" panose="020B0604020202020204" pitchFamily="34" charset="0"/>
                <a:ea typeface="ＭＳ Ｐゴシック"/>
                <a:cs typeface="Arial" panose="020B0604020202020204" pitchFamily="34" charset="0"/>
              </a:rPr>
            </a:br>
            <a:br>
              <a:rPr lang="en-gb" sz="2000" b="0" dirty="0">
                <a:solidFill>
                  <a:schemeClr val="tx1"/>
                </a:solidFill>
                <a:latin typeface="Arial" panose="020B0604020202020204" pitchFamily="34" charset="0"/>
                <a:cs typeface="Arial" panose="020B0604020202020204" pitchFamily="34" charset="0"/>
              </a:rPr>
            </a:br>
            <a:endParaRPr lang="en-gb" sz="2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407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53195-B2C1-CF64-4783-A0AF7929501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5011BA-F3C2-3222-CB5B-8D6518760EB9}"/>
              </a:ext>
            </a:extLst>
          </p:cNvPr>
          <p:cNvSpPr>
            <a:spLocks noGrp="1"/>
          </p:cNvSpPr>
          <p:nvPr>
            <p:ph type="ctrTitle"/>
          </p:nvPr>
        </p:nvSpPr>
        <p:spPr>
          <a:xfrm>
            <a:off x="848140" y="5112329"/>
            <a:ext cx="2216930" cy="960857"/>
          </a:xfrm>
        </p:spPr>
        <p:txBody>
          <a:bodyPr>
            <a:noAutofit/>
          </a:bodyPr>
          <a:lstStyle/>
          <a:p>
            <a:pPr lvl="0" rtl="0" fontAlgn="base">
              <a:lnSpc>
                <a:spcPct val="100000"/>
              </a:lnSpc>
              <a:spcBef>
                <a:spcPct val="20000"/>
              </a:spcBef>
              <a:spcAft>
                <a:spcPct val="0"/>
              </a:spcAft>
              <a:defRPr/>
            </a:pPr>
            <a:r>
              <a:rPr lang="en-gb" b="1" i="0" u="none" baseline="0" dirty="0">
                <a:solidFill>
                  <a:schemeClr val="tx1"/>
                </a:solidFill>
                <a:latin typeface="Arial" panose="020B0604020202020204" pitchFamily="34" charset="0"/>
                <a:ea typeface="ＭＳ Ｐゴシック"/>
                <a:cs typeface="Arial" panose="020B0604020202020204" pitchFamily="34" charset="0"/>
              </a:rPr>
              <a:t>10</a:t>
            </a:r>
            <a:r>
              <a:rPr lang="en-GB" b="1" i="0" u="none" baseline="0" dirty="0">
                <a:solidFill>
                  <a:schemeClr val="tx1"/>
                </a:solidFill>
                <a:latin typeface="Arial" panose="020B0604020202020204" pitchFamily="34" charset="0"/>
                <a:ea typeface="ＭＳ Ｐゴシック"/>
                <a:cs typeface="Arial" panose="020B0604020202020204" pitchFamily="34" charset="0"/>
              </a:rPr>
              <a:t> </a:t>
            </a:r>
            <a:r>
              <a:rPr lang="en-gb" b="1" i="0" u="none" baseline="0" dirty="0">
                <a:solidFill>
                  <a:schemeClr val="tx1"/>
                </a:solidFill>
                <a:latin typeface="Arial" panose="020B0604020202020204" pitchFamily="34" charset="0"/>
                <a:ea typeface="ＭＳ Ｐゴシック"/>
                <a:cs typeface="Arial" panose="020B0604020202020204" pitchFamily="34" charset="0"/>
              </a:rPr>
              <a:t>-</a:t>
            </a:r>
            <a:r>
              <a:rPr lang="en-GB" b="1" i="0" u="none" baseline="0" dirty="0">
                <a:solidFill>
                  <a:schemeClr val="tx1"/>
                </a:solidFill>
                <a:latin typeface="Arial" panose="020B0604020202020204" pitchFamily="34" charset="0"/>
                <a:ea typeface="ＭＳ Ｐゴシック"/>
                <a:cs typeface="Arial" panose="020B0604020202020204" pitchFamily="34" charset="0"/>
              </a:rPr>
              <a:t> </a:t>
            </a:r>
            <a:r>
              <a:rPr lang="en-gb" b="1" i="0" u="none" baseline="0" dirty="0">
                <a:solidFill>
                  <a:schemeClr val="tx1"/>
                </a:solidFill>
                <a:latin typeface="Arial" panose="020B0604020202020204" pitchFamily="34" charset="0"/>
                <a:ea typeface="ＭＳ Ｐゴシック"/>
                <a:cs typeface="Arial" panose="020B0604020202020204" pitchFamily="34" charset="0"/>
              </a:rPr>
              <a:t>15</a:t>
            </a:r>
            <a:br>
              <a:rPr lang="en-gb" sz="2000" kern="0" dirty="0">
                <a:solidFill>
                  <a:schemeClr val="tx1"/>
                </a:solidFill>
                <a:latin typeface="Arial" panose="020B0604020202020204" pitchFamily="34" charset="0"/>
                <a:ea typeface="ＭＳ Ｐゴシック"/>
                <a:cs typeface="Arial" panose="020B0604020202020204" pitchFamily="34" charset="0"/>
              </a:rPr>
            </a:br>
            <a:r>
              <a:rPr lang="en-gb" sz="2000" b="1" i="0" u="none" baseline="0" dirty="0">
                <a:solidFill>
                  <a:schemeClr val="tx1"/>
                </a:solidFill>
                <a:latin typeface="Arial" panose="020B0604020202020204" pitchFamily="34" charset="0"/>
                <a:ea typeface="ＭＳ Ｐゴシック"/>
                <a:cs typeface="Arial" panose="020B0604020202020204" pitchFamily="34" charset="0"/>
              </a:rPr>
              <a:t>decibels</a:t>
            </a:r>
            <a:endParaRPr lang="en-gb" sz="280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968AE9BD-6A67-7980-1AB1-9588334C04F1}"/>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2F5CE958-9E2A-6D25-992B-28AB33EAE03B}"/>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B3DAE4D2-5DE6-8A0A-E342-A7F927F8BB22}"/>
              </a:ext>
            </a:extLst>
          </p:cNvPr>
          <p:cNvPicPr>
            <a:picLocks noChangeAspect="1"/>
          </p:cNvPicPr>
          <p:nvPr/>
        </p:nvPicPr>
        <p:blipFill>
          <a:blip r:embed="rId3"/>
          <a:srcRect l="54492" r="1" b="51404"/>
          <a:stretch>
            <a:fillRect/>
          </a:stretch>
        </p:blipFill>
        <p:spPr>
          <a:xfrm>
            <a:off x="0" y="1415509"/>
            <a:ext cx="3536831" cy="960857"/>
          </a:xfrm>
          <a:prstGeom prst="rect">
            <a:avLst/>
          </a:prstGeom>
        </p:spPr>
      </p:pic>
      <p:sp>
        <p:nvSpPr>
          <p:cNvPr id="14" name="Titel 1">
            <a:extLst>
              <a:ext uri="{FF2B5EF4-FFF2-40B4-BE49-F238E27FC236}">
                <a16:creationId xmlns:a16="http://schemas.microsoft.com/office/drawing/2014/main" id="{A4B59E7F-34C2-6926-9778-9B301E62F40F}"/>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Hearing protection</a:t>
            </a:r>
            <a:endParaRPr lang="en-gb" sz="2000" b="0"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A23C03C6-8EBC-C979-4352-CF7E44AB5C6A}"/>
              </a:ext>
            </a:extLst>
          </p:cNvPr>
          <p:cNvSpPr txBox="1">
            <a:spLocks/>
          </p:cNvSpPr>
          <p:nvPr/>
        </p:nvSpPr>
        <p:spPr>
          <a:xfrm>
            <a:off x="3532818" y="5112329"/>
            <a:ext cx="2216930"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fontAlgn="base">
              <a:lnSpc>
                <a:spcPct val="100000"/>
              </a:lnSpc>
              <a:spcBef>
                <a:spcPct val="20000"/>
              </a:spcBef>
              <a:spcAft>
                <a:spcPct val="0"/>
              </a:spcAft>
              <a:defRPr/>
            </a:pPr>
            <a:r>
              <a:rPr lang="en-gb" b="1" i="0" u="none" baseline="0" dirty="0">
                <a:solidFill>
                  <a:schemeClr val="tx1"/>
                </a:solidFill>
                <a:latin typeface="Arial" panose="020B0604020202020204" pitchFamily="34" charset="0"/>
                <a:ea typeface="ＭＳ Ｐゴシック"/>
                <a:cs typeface="Arial" panose="020B0604020202020204" pitchFamily="34" charset="0"/>
              </a:rPr>
              <a:t>5</a:t>
            </a:r>
            <a:r>
              <a:rPr lang="en-GB" b="1" i="0" u="none" baseline="0" dirty="0">
                <a:solidFill>
                  <a:schemeClr val="tx1"/>
                </a:solidFill>
                <a:latin typeface="Arial" panose="020B0604020202020204" pitchFamily="34" charset="0"/>
                <a:ea typeface="ＭＳ Ｐゴシック"/>
                <a:cs typeface="Arial" panose="020B0604020202020204" pitchFamily="34" charset="0"/>
              </a:rPr>
              <a:t> </a:t>
            </a:r>
            <a:r>
              <a:rPr lang="en-gb" b="1" i="0" u="none" baseline="0" dirty="0">
                <a:solidFill>
                  <a:schemeClr val="tx1"/>
                </a:solidFill>
                <a:latin typeface="Arial" panose="020B0604020202020204" pitchFamily="34" charset="0"/>
                <a:ea typeface="ＭＳ Ｐゴシック"/>
                <a:cs typeface="Arial" panose="020B0604020202020204" pitchFamily="34" charset="0"/>
              </a:rPr>
              <a:t>-</a:t>
            </a:r>
            <a:r>
              <a:rPr lang="en-GB" b="1" i="0" u="none" baseline="0" dirty="0">
                <a:solidFill>
                  <a:schemeClr val="tx1"/>
                </a:solidFill>
                <a:latin typeface="Arial" panose="020B0604020202020204" pitchFamily="34" charset="0"/>
                <a:ea typeface="ＭＳ Ｐゴシック"/>
                <a:cs typeface="Arial" panose="020B0604020202020204" pitchFamily="34" charset="0"/>
              </a:rPr>
              <a:t> </a:t>
            </a:r>
            <a:r>
              <a:rPr lang="en-gb" b="1" i="0" u="none" baseline="0" dirty="0">
                <a:solidFill>
                  <a:schemeClr val="tx1"/>
                </a:solidFill>
                <a:latin typeface="Arial" panose="020B0604020202020204" pitchFamily="34" charset="0"/>
                <a:ea typeface="ＭＳ Ｐゴシック"/>
                <a:cs typeface="Arial" panose="020B0604020202020204" pitchFamily="34" charset="0"/>
              </a:rPr>
              <a:t>30</a:t>
            </a:r>
            <a:br>
              <a:rPr lang="en-gb" sz="2000" kern="0" dirty="0">
                <a:solidFill>
                  <a:schemeClr val="tx1"/>
                </a:solidFill>
                <a:latin typeface="Arial" panose="020B0604020202020204" pitchFamily="34" charset="0"/>
                <a:ea typeface="ＭＳ Ｐゴシック"/>
                <a:cs typeface="Arial" panose="020B0604020202020204" pitchFamily="34" charset="0"/>
              </a:rPr>
            </a:br>
            <a:r>
              <a:rPr lang="en-gb" sz="2000" b="1" i="0" u="none" baseline="0" dirty="0">
                <a:solidFill>
                  <a:schemeClr val="tx1"/>
                </a:solidFill>
                <a:latin typeface="Arial" panose="020B0604020202020204" pitchFamily="34" charset="0"/>
                <a:ea typeface="ＭＳ Ｐゴシック"/>
                <a:cs typeface="Arial" panose="020B0604020202020204" pitchFamily="34" charset="0"/>
              </a:rPr>
              <a:t>decibels</a:t>
            </a:r>
            <a:endParaRPr lang="en-gb" sz="2800" dirty="0">
              <a:solidFill>
                <a:schemeClr val="tx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A00B30E3-1EBA-5BC0-7C4B-134ACD90C0C4}"/>
              </a:ext>
            </a:extLst>
          </p:cNvPr>
          <p:cNvSpPr txBox="1">
            <a:spLocks/>
          </p:cNvSpPr>
          <p:nvPr/>
        </p:nvSpPr>
        <p:spPr>
          <a:xfrm>
            <a:off x="6283333" y="5112329"/>
            <a:ext cx="2216930"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fontAlgn="base">
              <a:lnSpc>
                <a:spcPct val="100000"/>
              </a:lnSpc>
              <a:spcBef>
                <a:spcPct val="20000"/>
              </a:spcBef>
              <a:spcAft>
                <a:spcPct val="0"/>
              </a:spcAft>
              <a:defRPr/>
            </a:pPr>
            <a:r>
              <a:rPr lang="en-gb" b="1" i="0" u="none" baseline="0" dirty="0">
                <a:solidFill>
                  <a:schemeClr val="tx1"/>
                </a:solidFill>
                <a:latin typeface="Arial" panose="020B0604020202020204" pitchFamily="34" charset="0"/>
                <a:ea typeface="ＭＳ Ｐゴシック"/>
                <a:cs typeface="Arial" panose="020B0604020202020204" pitchFamily="34" charset="0"/>
              </a:rPr>
              <a:t>10</a:t>
            </a:r>
            <a:r>
              <a:rPr lang="en-GB" b="1" i="0" u="none" baseline="0" dirty="0">
                <a:solidFill>
                  <a:schemeClr val="tx1"/>
                </a:solidFill>
                <a:latin typeface="Arial" panose="020B0604020202020204" pitchFamily="34" charset="0"/>
                <a:ea typeface="ＭＳ Ｐゴシック"/>
                <a:cs typeface="Arial" panose="020B0604020202020204" pitchFamily="34" charset="0"/>
              </a:rPr>
              <a:t> </a:t>
            </a:r>
            <a:r>
              <a:rPr lang="en-gb" b="1" i="0" u="none" baseline="0" dirty="0">
                <a:solidFill>
                  <a:schemeClr val="tx1"/>
                </a:solidFill>
                <a:latin typeface="Arial" panose="020B0604020202020204" pitchFamily="34" charset="0"/>
                <a:ea typeface="ＭＳ Ｐゴシック"/>
                <a:cs typeface="Arial" panose="020B0604020202020204" pitchFamily="34" charset="0"/>
              </a:rPr>
              <a:t>-</a:t>
            </a:r>
            <a:r>
              <a:rPr lang="en-GB" b="1" i="0" u="none" baseline="0" dirty="0">
                <a:solidFill>
                  <a:schemeClr val="tx1"/>
                </a:solidFill>
                <a:latin typeface="Arial" panose="020B0604020202020204" pitchFamily="34" charset="0"/>
                <a:ea typeface="ＭＳ Ｐゴシック"/>
                <a:cs typeface="Arial" panose="020B0604020202020204" pitchFamily="34" charset="0"/>
              </a:rPr>
              <a:t> </a:t>
            </a:r>
            <a:r>
              <a:rPr lang="en-gb" b="1" i="0" u="none" baseline="0" dirty="0">
                <a:solidFill>
                  <a:schemeClr val="tx1"/>
                </a:solidFill>
                <a:latin typeface="Arial" panose="020B0604020202020204" pitchFamily="34" charset="0"/>
                <a:ea typeface="ＭＳ Ｐゴシック"/>
                <a:cs typeface="Arial" panose="020B0604020202020204" pitchFamily="34" charset="0"/>
              </a:rPr>
              <a:t>15</a:t>
            </a:r>
            <a:br>
              <a:rPr lang="en-gb" sz="2000" kern="0" dirty="0">
                <a:solidFill>
                  <a:schemeClr val="tx1"/>
                </a:solidFill>
                <a:latin typeface="Arial" panose="020B0604020202020204" pitchFamily="34" charset="0"/>
                <a:ea typeface="ＭＳ Ｐゴシック"/>
                <a:cs typeface="Arial" panose="020B0604020202020204" pitchFamily="34" charset="0"/>
              </a:rPr>
            </a:br>
            <a:r>
              <a:rPr lang="en-gb" sz="2000" b="1" i="0" u="none" baseline="0" dirty="0">
                <a:solidFill>
                  <a:schemeClr val="tx1"/>
                </a:solidFill>
                <a:latin typeface="Arial" panose="020B0604020202020204" pitchFamily="34" charset="0"/>
                <a:ea typeface="ＭＳ Ｐゴシック"/>
                <a:cs typeface="Arial" panose="020B0604020202020204" pitchFamily="34" charset="0"/>
              </a:rPr>
              <a:t>decibels</a:t>
            </a:r>
            <a:endParaRPr lang="en-gb" sz="2800" dirty="0">
              <a:solidFill>
                <a:schemeClr val="tx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C55EA9C1-813C-882A-DAFB-E95C8B27D019}"/>
              </a:ext>
            </a:extLst>
          </p:cNvPr>
          <p:cNvSpPr txBox="1">
            <a:spLocks/>
          </p:cNvSpPr>
          <p:nvPr/>
        </p:nvSpPr>
        <p:spPr>
          <a:xfrm>
            <a:off x="8982642" y="5112329"/>
            <a:ext cx="2216930"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fontAlgn="base">
              <a:lnSpc>
                <a:spcPct val="100000"/>
              </a:lnSpc>
              <a:spcBef>
                <a:spcPct val="20000"/>
              </a:spcBef>
              <a:spcAft>
                <a:spcPct val="0"/>
              </a:spcAft>
              <a:defRPr/>
            </a:pPr>
            <a:r>
              <a:rPr lang="en-gb" b="1" i="0" u="none" baseline="0" dirty="0">
                <a:solidFill>
                  <a:schemeClr val="tx1"/>
                </a:solidFill>
                <a:latin typeface="Arial" panose="020B0604020202020204" pitchFamily="34" charset="0"/>
                <a:ea typeface="ＭＳ Ｐゴシック"/>
                <a:cs typeface="Arial" panose="020B0604020202020204" pitchFamily="34" charset="0"/>
              </a:rPr>
              <a:t>5</a:t>
            </a:r>
            <a:r>
              <a:rPr lang="en-GB" b="1" i="0" u="none" baseline="0" dirty="0">
                <a:solidFill>
                  <a:schemeClr val="tx1"/>
                </a:solidFill>
                <a:latin typeface="Arial" panose="020B0604020202020204" pitchFamily="34" charset="0"/>
                <a:ea typeface="ＭＳ Ｐゴシック"/>
                <a:cs typeface="Arial" panose="020B0604020202020204" pitchFamily="34" charset="0"/>
              </a:rPr>
              <a:t> </a:t>
            </a:r>
            <a:r>
              <a:rPr lang="en-gb" b="1" i="0" u="none" baseline="0" dirty="0">
                <a:solidFill>
                  <a:schemeClr val="tx1"/>
                </a:solidFill>
                <a:latin typeface="Arial" panose="020B0604020202020204" pitchFamily="34" charset="0"/>
                <a:ea typeface="ＭＳ Ｐゴシック"/>
                <a:cs typeface="Arial" panose="020B0604020202020204" pitchFamily="34" charset="0"/>
              </a:rPr>
              <a:t>-</a:t>
            </a:r>
            <a:r>
              <a:rPr lang="en-GB" b="1" i="0" u="none" baseline="0" dirty="0">
                <a:solidFill>
                  <a:schemeClr val="tx1"/>
                </a:solidFill>
                <a:latin typeface="Arial" panose="020B0604020202020204" pitchFamily="34" charset="0"/>
                <a:ea typeface="ＭＳ Ｐゴシック"/>
                <a:cs typeface="Arial" panose="020B0604020202020204" pitchFamily="34" charset="0"/>
              </a:rPr>
              <a:t> </a:t>
            </a:r>
            <a:r>
              <a:rPr lang="en-gb" b="1" i="0" u="none" baseline="0" dirty="0">
                <a:solidFill>
                  <a:schemeClr val="tx1"/>
                </a:solidFill>
                <a:latin typeface="Arial" panose="020B0604020202020204" pitchFamily="34" charset="0"/>
                <a:ea typeface="ＭＳ Ｐゴシック"/>
                <a:cs typeface="Arial" panose="020B0604020202020204" pitchFamily="34" charset="0"/>
              </a:rPr>
              <a:t>30</a:t>
            </a:r>
            <a:br>
              <a:rPr lang="en-gb" sz="2000" kern="0" dirty="0">
                <a:solidFill>
                  <a:schemeClr val="tx1"/>
                </a:solidFill>
                <a:latin typeface="Arial" panose="020B0604020202020204" pitchFamily="34" charset="0"/>
                <a:ea typeface="ＭＳ Ｐゴシック"/>
                <a:cs typeface="Arial" panose="020B0604020202020204" pitchFamily="34" charset="0"/>
              </a:rPr>
            </a:br>
            <a:r>
              <a:rPr lang="en-gb" sz="2000" b="1" i="0" u="none" baseline="0" dirty="0">
                <a:solidFill>
                  <a:schemeClr val="tx1"/>
                </a:solidFill>
                <a:latin typeface="Arial" panose="020B0604020202020204" pitchFamily="34" charset="0"/>
                <a:ea typeface="ＭＳ Ｐゴシック"/>
                <a:cs typeface="Arial" panose="020B0604020202020204" pitchFamily="34" charset="0"/>
              </a:rPr>
              <a:t>decibels</a:t>
            </a:r>
            <a:endParaRPr lang="en-gb" sz="2800" dirty="0">
              <a:solidFill>
                <a:schemeClr val="tx1"/>
              </a:solidFill>
              <a:latin typeface="Arial" panose="020B0604020202020204" pitchFamily="34" charset="0"/>
              <a:cs typeface="Arial" panose="020B0604020202020204" pitchFamily="34" charset="0"/>
            </a:endParaRPr>
          </a:p>
        </p:txBody>
      </p:sp>
      <p:pic>
        <p:nvPicPr>
          <p:cNvPr id="12" name="Picture 25" descr="129528">
            <a:extLst>
              <a:ext uri="{FF2B5EF4-FFF2-40B4-BE49-F238E27FC236}">
                <a16:creationId xmlns:a16="http://schemas.microsoft.com/office/drawing/2014/main" id="{11B8A394-C3AA-5C38-53C6-4757653A4D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29" r="19982"/>
          <a:stretch/>
        </p:blipFill>
        <p:spPr bwMode="auto">
          <a:xfrm>
            <a:off x="3737597" y="2243861"/>
            <a:ext cx="2012151" cy="267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oorplugs">
            <a:extLst>
              <a:ext uri="{FF2B5EF4-FFF2-40B4-BE49-F238E27FC236}">
                <a16:creationId xmlns:a16="http://schemas.microsoft.com/office/drawing/2014/main" id="{C4094D43-B466-48DB-124F-9A44A24E20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53" y="2657747"/>
            <a:ext cx="2659313" cy="216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 descr="art_large_4011">
            <a:extLst>
              <a:ext uri="{FF2B5EF4-FFF2-40B4-BE49-F238E27FC236}">
                <a16:creationId xmlns:a16="http://schemas.microsoft.com/office/drawing/2014/main" id="{5BF2D73C-3EE7-D841-6F1D-8473CF6FEA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437" y="2768482"/>
            <a:ext cx="1933619" cy="19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7" descr="Otoplastieken">
            <a:extLst>
              <a:ext uri="{FF2B5EF4-FFF2-40B4-BE49-F238E27FC236}">
                <a16:creationId xmlns:a16="http://schemas.microsoft.com/office/drawing/2014/main" id="{47AAA17D-F17A-7BD5-36C2-D34466D1DA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1402" y="3217743"/>
            <a:ext cx="2553845" cy="122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60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69C74-2014-9B0B-DFAA-F2C75649A2B4}"/>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F2C026AE-72BE-A006-0977-06D3AF9F359F}"/>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4C6C94C3-2BB3-D5F4-2CD8-CB149F1E16CC}"/>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4DA8F7FA-3CDB-444F-58C6-881B82799921}"/>
              </a:ext>
            </a:extLst>
          </p:cNvPr>
          <p:cNvPicPr>
            <a:picLocks noChangeAspect="1"/>
          </p:cNvPicPr>
          <p:nvPr/>
        </p:nvPicPr>
        <p:blipFill>
          <a:blip r:embed="rId3"/>
          <a:srcRect l="71099" r="1" b="51404"/>
          <a:stretch/>
        </p:blipFill>
        <p:spPr>
          <a:xfrm>
            <a:off x="0" y="1415509"/>
            <a:ext cx="2557849" cy="960857"/>
          </a:xfrm>
          <a:prstGeom prst="rect">
            <a:avLst/>
          </a:prstGeom>
        </p:spPr>
      </p:pic>
      <p:sp>
        <p:nvSpPr>
          <p:cNvPr id="14" name="Titel 1">
            <a:extLst>
              <a:ext uri="{FF2B5EF4-FFF2-40B4-BE49-F238E27FC236}">
                <a16:creationId xmlns:a16="http://schemas.microsoft.com/office/drawing/2014/main" id="{92F4840F-3397-8FD9-31D6-514BDEBD161D}"/>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Statement</a:t>
            </a:r>
            <a:endParaRPr lang="en-gb"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53199ADB-C3FB-3051-F203-33D153B63693}"/>
              </a:ext>
            </a:extLst>
          </p:cNvPr>
          <p:cNvSpPr txBox="1">
            <a:spLocks/>
          </p:cNvSpPr>
          <p:nvPr/>
        </p:nvSpPr>
        <p:spPr>
          <a:xfrm>
            <a:off x="0" y="2878051"/>
            <a:ext cx="12191999"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buClr>
                <a:srgbClr val="E30613"/>
              </a:buClr>
            </a:pPr>
            <a:r>
              <a:rPr lang="en-gb" b="1" i="0" u="none" baseline="0">
                <a:solidFill>
                  <a:schemeClr val="tx1"/>
                </a:solidFill>
                <a:latin typeface="Arial" panose="020B0604020202020204" pitchFamily="34" charset="0"/>
                <a:ea typeface="Arial" panose="020B0604020202020204" pitchFamily="34" charset="0"/>
                <a:cs typeface="Arial" panose="020B0604020202020204" pitchFamily="34" charset="0"/>
              </a:rPr>
              <a:t>Is noise cancelling also hearing protection?</a:t>
            </a:r>
          </a:p>
        </p:txBody>
      </p:sp>
      <p:sp>
        <p:nvSpPr>
          <p:cNvPr id="17" name="Titel 1">
            <a:extLst>
              <a:ext uri="{FF2B5EF4-FFF2-40B4-BE49-F238E27FC236}">
                <a16:creationId xmlns:a16="http://schemas.microsoft.com/office/drawing/2014/main" id="{B194846C-459E-BA20-423A-DCE48B6A807E}"/>
              </a:ext>
            </a:extLst>
          </p:cNvPr>
          <p:cNvSpPr txBox="1">
            <a:spLocks/>
          </p:cNvSpPr>
          <p:nvPr/>
        </p:nvSpPr>
        <p:spPr>
          <a:xfrm>
            <a:off x="5411836" y="4114551"/>
            <a:ext cx="3595806" cy="41980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Yes</a:t>
            </a:r>
          </a:p>
        </p:txBody>
      </p:sp>
      <p:sp>
        <p:nvSpPr>
          <p:cNvPr id="18" name="Titel 1">
            <a:extLst>
              <a:ext uri="{FF2B5EF4-FFF2-40B4-BE49-F238E27FC236}">
                <a16:creationId xmlns:a16="http://schemas.microsoft.com/office/drawing/2014/main" id="{815C66C8-DD6E-4F72-8A40-602BF5810117}"/>
              </a:ext>
            </a:extLst>
          </p:cNvPr>
          <p:cNvSpPr txBox="1">
            <a:spLocks/>
          </p:cNvSpPr>
          <p:nvPr/>
        </p:nvSpPr>
        <p:spPr>
          <a:xfrm>
            <a:off x="5401248" y="4576963"/>
            <a:ext cx="3606394" cy="76472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No</a:t>
            </a:r>
          </a:p>
        </p:txBody>
      </p:sp>
    </p:spTree>
    <p:extLst>
      <p:ext uri="{BB962C8B-B14F-4D97-AF65-F5344CB8AC3E}">
        <p14:creationId xmlns:p14="http://schemas.microsoft.com/office/powerpoint/2010/main" val="1296256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C891C-0E22-F977-2E36-BE757FB1F9FB}"/>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2CFD311E-8793-A40C-A9BA-DE02EE397015}"/>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193460C5-21BB-1133-3E73-690BCE2A40BF}"/>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ED0A383A-7C98-0260-A062-B80D2B91315D}"/>
              </a:ext>
            </a:extLst>
          </p:cNvPr>
          <p:cNvPicPr>
            <a:picLocks noChangeAspect="1"/>
          </p:cNvPicPr>
          <p:nvPr/>
        </p:nvPicPr>
        <p:blipFill>
          <a:blip r:embed="rId3"/>
          <a:srcRect l="56040" b="51404"/>
          <a:stretch/>
        </p:blipFill>
        <p:spPr>
          <a:xfrm>
            <a:off x="0" y="1415509"/>
            <a:ext cx="3416534" cy="960857"/>
          </a:xfrm>
          <a:prstGeom prst="rect">
            <a:avLst/>
          </a:prstGeom>
        </p:spPr>
      </p:pic>
      <p:sp>
        <p:nvSpPr>
          <p:cNvPr id="14" name="Titel 1">
            <a:extLst>
              <a:ext uri="{FF2B5EF4-FFF2-40B4-BE49-F238E27FC236}">
                <a16:creationId xmlns:a16="http://schemas.microsoft.com/office/drawing/2014/main" id="{83D1190F-189F-1BF7-DA06-BBED41F6D0E6}"/>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Noise cancelling</a:t>
            </a:r>
            <a:endParaRPr lang="en-gb" sz="2000" b="0" dirty="0">
              <a:solidFill>
                <a:schemeClr val="bg1"/>
              </a:solidFill>
              <a:latin typeface="Arial" panose="020B0604020202020204" pitchFamily="34" charset="0"/>
              <a:cs typeface="Arial" panose="020B0604020202020204" pitchFamily="34" charset="0"/>
            </a:endParaRPr>
          </a:p>
        </p:txBody>
      </p:sp>
      <p:sp>
        <p:nvSpPr>
          <p:cNvPr id="17" name="Titel 1">
            <a:extLst>
              <a:ext uri="{FF2B5EF4-FFF2-40B4-BE49-F238E27FC236}">
                <a16:creationId xmlns:a16="http://schemas.microsoft.com/office/drawing/2014/main" id="{BD29FDAE-EF05-6D0B-A34B-462A785EAB9A}"/>
              </a:ext>
            </a:extLst>
          </p:cNvPr>
          <p:cNvSpPr txBox="1">
            <a:spLocks/>
          </p:cNvSpPr>
          <p:nvPr/>
        </p:nvSpPr>
        <p:spPr>
          <a:xfrm>
            <a:off x="848140" y="2787091"/>
            <a:ext cx="7196110" cy="80022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Hearing protection must comply with the EN352 standard. Your phone's earphones do not comply with this standard. </a:t>
            </a:r>
          </a:p>
        </p:txBody>
      </p:sp>
      <p:sp>
        <p:nvSpPr>
          <p:cNvPr id="2" name="Titel 1">
            <a:extLst>
              <a:ext uri="{FF2B5EF4-FFF2-40B4-BE49-F238E27FC236}">
                <a16:creationId xmlns:a16="http://schemas.microsoft.com/office/drawing/2014/main" id="{6CCB65FA-D2EF-242F-37F4-321353D8AB9B}"/>
              </a:ext>
            </a:extLst>
          </p:cNvPr>
          <p:cNvSpPr txBox="1">
            <a:spLocks/>
          </p:cNvSpPr>
          <p:nvPr/>
        </p:nvSpPr>
        <p:spPr>
          <a:xfrm>
            <a:off x="848140" y="3988356"/>
            <a:ext cx="8542996" cy="24025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Additional hazard: earphones hinder communication, making it difficult to warn others in an emergency because ambient noise is filtered out.</a:t>
            </a:r>
          </a:p>
        </p:txBody>
      </p:sp>
    </p:spTree>
    <p:extLst>
      <p:ext uri="{BB962C8B-B14F-4D97-AF65-F5344CB8AC3E}">
        <p14:creationId xmlns:p14="http://schemas.microsoft.com/office/powerpoint/2010/main" val="67774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64FB19B8-7700-E1B5-8D14-978A76C07DAE}"/>
              </a:ext>
            </a:extLst>
          </p:cNvPr>
          <p:cNvSpPr/>
          <p:nvPr/>
        </p:nvSpPr>
        <p:spPr>
          <a:xfrm>
            <a:off x="6803665" y="1781006"/>
            <a:ext cx="4540195" cy="39102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5" name="Afbeelding 4" descr="Afbeelding met schermopname, Rechthoek&#10;&#10;Automatisch gegenereerde beschrijving">
            <a:extLst>
              <a:ext uri="{FF2B5EF4-FFF2-40B4-BE49-F238E27FC236}">
                <a16:creationId xmlns:a16="http://schemas.microsoft.com/office/drawing/2014/main" id="{98208728-03D3-BDB9-B17C-77F739714D49}"/>
              </a:ext>
            </a:extLst>
          </p:cNvPr>
          <p:cNvPicPr>
            <a:picLocks noChangeAspect="1"/>
          </p:cNvPicPr>
          <p:nvPr/>
        </p:nvPicPr>
        <p:blipFill>
          <a:blip r:embed="rId2"/>
          <a:srcRect l="68118" b="51404"/>
          <a:stretch>
            <a:fillRect/>
          </a:stretch>
        </p:blipFill>
        <p:spPr>
          <a:xfrm>
            <a:off x="0" y="1444623"/>
            <a:ext cx="2477978" cy="960857"/>
          </a:xfrm>
          <a:prstGeom prst="rect">
            <a:avLst/>
          </a:prstGeom>
        </p:spPr>
      </p:pic>
      <p:sp>
        <p:nvSpPr>
          <p:cNvPr id="2" name="Titel 1">
            <a:extLst>
              <a:ext uri="{FF2B5EF4-FFF2-40B4-BE49-F238E27FC236}">
                <a16:creationId xmlns:a16="http://schemas.microsoft.com/office/drawing/2014/main" id="{0354211E-D0BB-DA43-90EC-ADA3CF04A14B}"/>
              </a:ext>
            </a:extLst>
          </p:cNvPr>
          <p:cNvSpPr>
            <a:spLocks noGrp="1"/>
          </p:cNvSpPr>
          <p:nvPr>
            <p:ph type="ctrTitle"/>
          </p:nvPr>
        </p:nvSpPr>
        <p:spPr>
          <a:xfrm>
            <a:off x="848139" y="1712623"/>
            <a:ext cx="4758577" cy="649705"/>
          </a:xfrm>
        </p:spPr>
        <p:txBody>
          <a:bodyPr>
            <a:normAutofit/>
          </a:body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Contents</a:t>
            </a:r>
            <a:endParaRPr lang="en-gb" sz="2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6D83F33D-4636-13C8-D549-A256858C255C}"/>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C6B79CA-06D8-F486-ED01-3CD3B79C328F}"/>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dirty="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dirty="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dirty="0">
                <a:latin typeface="Arial" panose="020B0604020202020204" pitchFamily="34" charset="0"/>
                <a:ea typeface="Arial" panose="020B0604020202020204" pitchFamily="34" charset="0"/>
                <a:cs typeface="Arial" panose="020B0604020202020204" pitchFamily="34" charset="0"/>
              </a:rPr>
              <a:t>  </a:t>
            </a:r>
            <a:r>
              <a:rPr lang="en-gb" sz="2800" b="0" i="0" u="none" baseline="0" dirty="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04E28E98-8F2D-645E-28AB-477EB31C56C7}"/>
              </a:ext>
            </a:extLst>
          </p:cNvPr>
          <p:cNvSpPr txBox="1">
            <a:spLocks/>
          </p:cNvSpPr>
          <p:nvPr/>
        </p:nvSpPr>
        <p:spPr>
          <a:xfrm>
            <a:off x="848139" y="2578640"/>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What is harmful noise?</a:t>
            </a:r>
          </a:p>
        </p:txBody>
      </p:sp>
      <p:sp>
        <p:nvSpPr>
          <p:cNvPr id="7" name="Titel 1">
            <a:extLst>
              <a:ext uri="{FF2B5EF4-FFF2-40B4-BE49-F238E27FC236}">
                <a16:creationId xmlns:a16="http://schemas.microsoft.com/office/drawing/2014/main" id="{F31896CB-0AD2-E316-1E4E-31F9A11D62DC}"/>
              </a:ext>
            </a:extLst>
          </p:cNvPr>
          <p:cNvSpPr txBox="1">
            <a:spLocks/>
          </p:cNvSpPr>
          <p:nvPr/>
        </p:nvSpPr>
        <p:spPr>
          <a:xfrm>
            <a:off x="848139" y="312609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What are the health risks?</a:t>
            </a:r>
          </a:p>
        </p:txBody>
      </p:sp>
      <p:sp>
        <p:nvSpPr>
          <p:cNvPr id="8" name="Titel 1">
            <a:extLst>
              <a:ext uri="{FF2B5EF4-FFF2-40B4-BE49-F238E27FC236}">
                <a16:creationId xmlns:a16="http://schemas.microsoft.com/office/drawing/2014/main" id="{35A1C747-42BC-5987-88E4-417EA0055C7A}"/>
              </a:ext>
            </a:extLst>
          </p:cNvPr>
          <p:cNvSpPr txBox="1">
            <a:spLocks/>
          </p:cNvSpPr>
          <p:nvPr/>
        </p:nvSpPr>
        <p:spPr>
          <a:xfrm>
            <a:off x="848140" y="3654560"/>
            <a:ext cx="5699244" cy="6807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What does the Working Conditions Act say?</a:t>
            </a:r>
          </a:p>
        </p:txBody>
      </p:sp>
      <p:sp>
        <p:nvSpPr>
          <p:cNvPr id="9" name="Titel 1">
            <a:extLst>
              <a:ext uri="{FF2B5EF4-FFF2-40B4-BE49-F238E27FC236}">
                <a16:creationId xmlns:a16="http://schemas.microsoft.com/office/drawing/2014/main" id="{F0F27419-2916-DAC3-F86E-0836EEAE33BE}"/>
              </a:ext>
            </a:extLst>
          </p:cNvPr>
          <p:cNvSpPr txBox="1">
            <a:spLocks/>
          </p:cNvSpPr>
          <p:nvPr/>
        </p:nvSpPr>
        <p:spPr>
          <a:xfrm>
            <a:off x="848139" y="422730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How do you tackle harmful noise?</a:t>
            </a:r>
          </a:p>
        </p:txBody>
      </p:sp>
      <p:sp>
        <p:nvSpPr>
          <p:cNvPr id="11" name="Titel 1">
            <a:extLst>
              <a:ext uri="{FF2B5EF4-FFF2-40B4-BE49-F238E27FC236}">
                <a16:creationId xmlns:a16="http://schemas.microsoft.com/office/drawing/2014/main" id="{F0E27F5F-EC26-567E-7A62-A136B739650D}"/>
              </a:ext>
            </a:extLst>
          </p:cNvPr>
          <p:cNvSpPr txBox="1">
            <a:spLocks/>
          </p:cNvSpPr>
          <p:nvPr/>
        </p:nvSpPr>
        <p:spPr>
          <a:xfrm>
            <a:off x="848139" y="476131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How do we do that?</a:t>
            </a:r>
          </a:p>
        </p:txBody>
      </p:sp>
    </p:spTree>
    <p:extLst>
      <p:ext uri="{BB962C8B-B14F-4D97-AF65-F5344CB8AC3E}">
        <p14:creationId xmlns:p14="http://schemas.microsoft.com/office/powerpoint/2010/main" val="2515056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487A4-D5C6-A98D-5B91-8AEE6357812A}"/>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860CAAC6-984B-437E-17F2-E2AFEFDD7388}"/>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DE376969-65B6-F3C4-2948-DEE543E675FB}"/>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5A9BE0FB-90FB-CC64-6250-5ACBC0D3337C}"/>
              </a:ext>
            </a:extLst>
          </p:cNvPr>
          <p:cNvPicPr>
            <a:picLocks noChangeAspect="1"/>
          </p:cNvPicPr>
          <p:nvPr/>
        </p:nvPicPr>
        <p:blipFill>
          <a:blip r:embed="rId3"/>
          <a:srcRect l="49452" b="51404"/>
          <a:stretch/>
        </p:blipFill>
        <p:spPr>
          <a:xfrm>
            <a:off x="0" y="1415509"/>
            <a:ext cx="3928598" cy="960857"/>
          </a:xfrm>
          <a:prstGeom prst="rect">
            <a:avLst/>
          </a:prstGeom>
        </p:spPr>
      </p:pic>
      <p:sp>
        <p:nvSpPr>
          <p:cNvPr id="14" name="Titel 1">
            <a:extLst>
              <a:ext uri="{FF2B5EF4-FFF2-40B4-BE49-F238E27FC236}">
                <a16:creationId xmlns:a16="http://schemas.microsoft.com/office/drawing/2014/main" id="{549AED4A-E4F1-1618-FCE4-47BC19294BE7}"/>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How do we do that?</a:t>
            </a:r>
            <a:endParaRPr lang="en-gb" sz="2000" b="0" dirty="0">
              <a:solidFill>
                <a:schemeClr val="bg1"/>
              </a:solidFill>
              <a:latin typeface="Arial" panose="020B0604020202020204" pitchFamily="34" charset="0"/>
              <a:cs typeface="Arial" panose="020B0604020202020204" pitchFamily="34" charset="0"/>
            </a:endParaRPr>
          </a:p>
        </p:txBody>
      </p:sp>
      <p:sp>
        <p:nvSpPr>
          <p:cNvPr id="17" name="Titel 1">
            <a:extLst>
              <a:ext uri="{FF2B5EF4-FFF2-40B4-BE49-F238E27FC236}">
                <a16:creationId xmlns:a16="http://schemas.microsoft.com/office/drawing/2014/main" id="{464DB4B6-5A9B-ED5D-02AB-BDC0AA0CABB2}"/>
              </a:ext>
            </a:extLst>
          </p:cNvPr>
          <p:cNvSpPr txBox="1">
            <a:spLocks/>
          </p:cNvSpPr>
          <p:nvPr/>
        </p:nvSpPr>
        <p:spPr>
          <a:xfrm>
            <a:off x="848139" y="2787091"/>
            <a:ext cx="9810107" cy="80022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Are there places where it is </a:t>
            </a:r>
            <a:r>
              <a:rPr lang="en-gb" sz="2000" b="0" i="1" u="none" baseline="0">
                <a:solidFill>
                  <a:schemeClr val="tx1"/>
                </a:solidFill>
                <a:latin typeface="Arial" panose="020B0604020202020204" pitchFamily="34" charset="0"/>
                <a:ea typeface="Arial" panose="020B0604020202020204" pitchFamily="34" charset="0"/>
                <a:cs typeface="Arial" panose="020B0604020202020204" pitchFamily="34" charset="0"/>
              </a:rPr>
              <a:t>often or always </a:t>
            </a: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impossible to hear each other at a distance of one metre with a normal voice, i.e. without raising your voice?</a:t>
            </a:r>
            <a:endParaRPr lang="en-gb" sz="1800" b="0" dirty="0">
              <a:solidFill>
                <a:schemeClr val="tx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0A4D7F3-AAD7-5FE4-4D18-67558F54DE14}"/>
              </a:ext>
            </a:extLst>
          </p:cNvPr>
          <p:cNvSpPr txBox="1">
            <a:spLocks/>
          </p:cNvSpPr>
          <p:nvPr/>
        </p:nvSpPr>
        <p:spPr>
          <a:xfrm>
            <a:off x="848139" y="3781958"/>
            <a:ext cx="9810107" cy="80022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Are there places where there is </a:t>
            </a:r>
            <a:r>
              <a:rPr lang="en-gb" sz="2000" b="0" i="1" u="none" baseline="0">
                <a:solidFill>
                  <a:schemeClr val="tx1"/>
                </a:solidFill>
                <a:latin typeface="Arial" panose="020B0604020202020204" pitchFamily="34" charset="0"/>
                <a:ea typeface="Arial" panose="020B0604020202020204" pitchFamily="34" charset="0"/>
                <a:cs typeface="Arial" panose="020B0604020202020204" pitchFamily="34" charset="0"/>
              </a:rPr>
              <a:t>sometimes</a:t>
            </a: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 a lot of noise, making it impossible to hear each other at a distance of one metre with a normal voice?</a:t>
            </a:r>
            <a:endParaRPr lang="en-gb" sz="1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90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9B333-F4E7-5DAB-934D-45F702C588F0}"/>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F4398288-3CE1-474C-5C24-0D7C10477FED}"/>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30AEE71B-2D4B-A7E5-BB13-A2225A7B2E82}"/>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A1B57236-C298-B9B5-567C-D5963D6D7A5F}"/>
              </a:ext>
            </a:extLst>
          </p:cNvPr>
          <p:cNvPicPr>
            <a:picLocks noChangeAspect="1"/>
          </p:cNvPicPr>
          <p:nvPr/>
        </p:nvPicPr>
        <p:blipFill>
          <a:blip r:embed="rId3"/>
          <a:srcRect l="49452" b="51404"/>
          <a:stretch/>
        </p:blipFill>
        <p:spPr>
          <a:xfrm>
            <a:off x="0" y="1415509"/>
            <a:ext cx="3928598" cy="960857"/>
          </a:xfrm>
          <a:prstGeom prst="rect">
            <a:avLst/>
          </a:prstGeom>
        </p:spPr>
      </p:pic>
      <p:sp>
        <p:nvSpPr>
          <p:cNvPr id="14" name="Titel 1">
            <a:extLst>
              <a:ext uri="{FF2B5EF4-FFF2-40B4-BE49-F238E27FC236}">
                <a16:creationId xmlns:a16="http://schemas.microsoft.com/office/drawing/2014/main" id="{8DAF0516-1874-DE0F-F3CA-6B0DBF4F050C}"/>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How do we do that?</a:t>
            </a:r>
            <a:endParaRPr lang="en-gb" sz="2000" b="0" dirty="0">
              <a:solidFill>
                <a:schemeClr val="bg1"/>
              </a:solidFill>
              <a:latin typeface="Arial" panose="020B0604020202020204" pitchFamily="34" charset="0"/>
              <a:cs typeface="Arial" panose="020B0604020202020204" pitchFamily="34" charset="0"/>
            </a:endParaRPr>
          </a:p>
        </p:txBody>
      </p:sp>
      <p:sp>
        <p:nvSpPr>
          <p:cNvPr id="17" name="Titel 1">
            <a:extLst>
              <a:ext uri="{FF2B5EF4-FFF2-40B4-BE49-F238E27FC236}">
                <a16:creationId xmlns:a16="http://schemas.microsoft.com/office/drawing/2014/main" id="{153F2DE4-F88F-F246-BC53-21990AC3F526}"/>
              </a:ext>
            </a:extLst>
          </p:cNvPr>
          <p:cNvSpPr txBox="1">
            <a:spLocks/>
          </p:cNvSpPr>
          <p:nvPr/>
        </p:nvSpPr>
        <p:spPr>
          <a:xfrm>
            <a:off x="848139" y="2787091"/>
            <a:ext cx="9810107" cy="80022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spcBef>
                <a:spcPts val="0"/>
              </a:spcBef>
              <a:defRP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What measures can be taken in this company to reduce (harmful) noise?</a:t>
            </a:r>
          </a:p>
        </p:txBody>
      </p:sp>
    </p:spTree>
    <p:extLst>
      <p:ext uri="{BB962C8B-B14F-4D97-AF65-F5344CB8AC3E}">
        <p14:creationId xmlns:p14="http://schemas.microsoft.com/office/powerpoint/2010/main" val="371697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24243-B8A3-777F-5A05-94FEF458643C}"/>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90735409-CB5C-A2E5-2FB8-8CF59D8EB88E}"/>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14" name="Titel 1">
            <a:extLst>
              <a:ext uri="{FF2B5EF4-FFF2-40B4-BE49-F238E27FC236}">
                <a16:creationId xmlns:a16="http://schemas.microsoft.com/office/drawing/2014/main" id="{EC48C08E-7B41-1B51-1986-1E5AF5232330}"/>
              </a:ext>
            </a:extLst>
          </p:cNvPr>
          <p:cNvSpPr txBox="1">
            <a:spLocks/>
          </p:cNvSpPr>
          <p:nvPr/>
        </p:nvSpPr>
        <p:spPr>
          <a:xfrm>
            <a:off x="3716711" y="34432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Conclusion</a:t>
            </a:r>
            <a:endParaRPr lang="en-gb" sz="2000" b="0" dirty="0">
              <a:solidFill>
                <a:schemeClr val="tx1"/>
              </a:solidFill>
              <a:latin typeface="Arial" panose="020B0604020202020204" pitchFamily="34" charset="0"/>
              <a:cs typeface="Arial" panose="020B0604020202020204" pitchFamily="34" charset="0"/>
            </a:endParaRPr>
          </a:p>
        </p:txBody>
      </p:sp>
      <p:pic>
        <p:nvPicPr>
          <p:cNvPr id="2" name="maak het niet erger.wmv" descr="/Volumes/FREECOM HDD/5xBETER/Geluid/Toolbox geluid/NAPO filmpjes geluid/maak het niet erger.wmv">
            <a:hlinkClick r:id="" action="ppaction://media"/>
            <a:extLst>
              <a:ext uri="{FF2B5EF4-FFF2-40B4-BE49-F238E27FC236}">
                <a16:creationId xmlns:a16="http://schemas.microsoft.com/office/drawing/2014/main" id="{F529DAB9-59AD-E9F8-5DCE-F430EB810EA5}"/>
              </a:ext>
            </a:extLst>
          </p:cNvPr>
          <p:cNvPicPr>
            <a:picLocks noRot="1"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581046" y="793231"/>
            <a:ext cx="7029907" cy="52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631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A901D-2BEA-7EBD-611D-FE1752407959}"/>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ACFCCA86-92FF-10FD-788A-57B80A2F1B4F}"/>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1F4D4012-E350-A097-0826-9B1E72CC1FC2}"/>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B0A34E8D-07B2-B10D-5560-19B64C460A66}"/>
              </a:ext>
            </a:extLst>
          </p:cNvPr>
          <p:cNvPicPr>
            <a:picLocks noChangeAspect="1"/>
          </p:cNvPicPr>
          <p:nvPr/>
        </p:nvPicPr>
        <p:blipFill>
          <a:blip r:embed="rId3"/>
          <a:srcRect l="75524" b="51404"/>
          <a:stretch/>
        </p:blipFill>
        <p:spPr>
          <a:xfrm>
            <a:off x="0" y="1415509"/>
            <a:ext cx="1902288" cy="960857"/>
          </a:xfrm>
          <a:prstGeom prst="rect">
            <a:avLst/>
          </a:prstGeom>
        </p:spPr>
      </p:pic>
      <p:sp>
        <p:nvSpPr>
          <p:cNvPr id="14" name="Titel 1">
            <a:extLst>
              <a:ext uri="{FF2B5EF4-FFF2-40B4-BE49-F238E27FC236}">
                <a16:creationId xmlns:a16="http://schemas.microsoft.com/office/drawing/2014/main" id="{D4203D9F-9571-494D-50AB-CBF40CF30F00}"/>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So</a:t>
            </a:r>
            <a:endParaRPr lang="en-gb" sz="2000" b="0" dirty="0">
              <a:solidFill>
                <a:schemeClr val="bg1"/>
              </a:solidFill>
              <a:latin typeface="Arial" panose="020B0604020202020204" pitchFamily="34" charset="0"/>
              <a:cs typeface="Arial" panose="020B0604020202020204" pitchFamily="34" charset="0"/>
            </a:endParaRPr>
          </a:p>
        </p:txBody>
      </p:sp>
      <p:sp>
        <p:nvSpPr>
          <p:cNvPr id="17" name="Titel 1">
            <a:extLst>
              <a:ext uri="{FF2B5EF4-FFF2-40B4-BE49-F238E27FC236}">
                <a16:creationId xmlns:a16="http://schemas.microsoft.com/office/drawing/2014/main" id="{1C9A88D5-5C20-DB1B-704D-7D22F9DC21AA}"/>
              </a:ext>
            </a:extLst>
          </p:cNvPr>
          <p:cNvSpPr txBox="1">
            <a:spLocks/>
          </p:cNvSpPr>
          <p:nvPr/>
        </p:nvSpPr>
        <p:spPr>
          <a:xfrm>
            <a:off x="848139" y="2787091"/>
            <a:ext cx="981010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spcBef>
                <a:spcPts val="0"/>
              </a:spcBef>
              <a:defRPr/>
            </a:pPr>
            <a:r>
              <a:rPr lang="en-gb" sz="2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Wear hearing protection!</a:t>
            </a:r>
            <a:endParaRPr lang="en-gb" sz="2000" b="0" dirty="0">
              <a:solidFill>
                <a:schemeClr val="tx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E4DDB75A-64E4-5408-69B2-A55BC501622F}"/>
              </a:ext>
            </a:extLst>
          </p:cNvPr>
          <p:cNvSpPr txBox="1">
            <a:spLocks/>
          </p:cNvSpPr>
          <p:nvPr/>
        </p:nvSpPr>
        <p:spPr>
          <a:xfrm>
            <a:off x="848139" y="3379622"/>
            <a:ext cx="9810107" cy="225308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It can prevent damage.</a:t>
            </a:r>
          </a:p>
        </p:txBody>
      </p:sp>
      <p:sp>
        <p:nvSpPr>
          <p:cNvPr id="5" name="Titel 1">
            <a:extLst>
              <a:ext uri="{FF2B5EF4-FFF2-40B4-BE49-F238E27FC236}">
                <a16:creationId xmlns:a16="http://schemas.microsoft.com/office/drawing/2014/main" id="{9D05255B-738A-5F39-0624-2C5B4C873E35}"/>
              </a:ext>
            </a:extLst>
          </p:cNvPr>
          <p:cNvSpPr txBox="1">
            <a:spLocks/>
          </p:cNvSpPr>
          <p:nvPr/>
        </p:nvSpPr>
        <p:spPr>
          <a:xfrm>
            <a:off x="848139" y="3994099"/>
            <a:ext cx="1065867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It can prevent or slow down the worsening of damage (if damage has already occurred).</a:t>
            </a:r>
          </a:p>
        </p:txBody>
      </p:sp>
      <p:sp>
        <p:nvSpPr>
          <p:cNvPr id="6" name="Titel 1">
            <a:extLst>
              <a:ext uri="{FF2B5EF4-FFF2-40B4-BE49-F238E27FC236}">
                <a16:creationId xmlns:a16="http://schemas.microsoft.com/office/drawing/2014/main" id="{9EE81453-F83D-8E06-F12B-91C93AFA4C20}"/>
              </a:ext>
            </a:extLst>
          </p:cNvPr>
          <p:cNvSpPr txBox="1">
            <a:spLocks/>
          </p:cNvSpPr>
          <p:nvPr/>
        </p:nvSpPr>
        <p:spPr>
          <a:xfrm>
            <a:off x="848139" y="4615891"/>
            <a:ext cx="10495722" cy="5737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Clr>
                <a:srgbClr val="E30613"/>
              </a:buClr>
              <a:buFont typeface="Arial" panose="020B0604020202020204" pitchFamily="34" charset="0"/>
              <a:buChar cha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If you have any ideas for reducing harmful noise, discuss them with your manager.</a:t>
            </a:r>
          </a:p>
          <a:p>
            <a:pPr algn="l" rtl="0">
              <a:lnSpc>
                <a:spcPct val="100000"/>
              </a:lnSpc>
            </a:pPr>
            <a:endParaRPr lang="en-gb" sz="20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59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7736-155C-7CEE-F470-3AEF91EC0EC9}"/>
            </a:ext>
          </a:extLst>
        </p:cNvPr>
        <p:cNvGrpSpPr/>
        <p:nvPr/>
      </p:nvGrpSpPr>
      <p:grpSpPr>
        <a:xfrm>
          <a:off x="0" y="0"/>
          <a:ext cx="0" cy="0"/>
          <a:chOff x="0" y="0"/>
          <a:chExt cx="0" cy="0"/>
        </a:xfrm>
      </p:grpSpPr>
      <p:pic>
        <p:nvPicPr>
          <p:cNvPr id="9" name="Afbeelding 8" descr="Afbeelding met zwart-wit&#10;&#10;Beschrijving automatisch gegenereerd met lage betrouwbaarheid">
            <a:extLst>
              <a:ext uri="{FF2B5EF4-FFF2-40B4-BE49-F238E27FC236}">
                <a16:creationId xmlns:a16="http://schemas.microsoft.com/office/drawing/2014/main" id="{6209F36E-6C43-5E4F-7C6A-1857F3CF3B02}"/>
              </a:ext>
            </a:extLst>
          </p:cNvPr>
          <p:cNvPicPr>
            <a:picLocks noChangeAspect="1"/>
          </p:cNvPicPr>
          <p:nvPr/>
        </p:nvPicPr>
        <p:blipFill>
          <a:blip r:embed="rId2"/>
          <a:srcRect t="2320" b="8431"/>
          <a:stretch/>
        </p:blipFill>
        <p:spPr>
          <a:xfrm>
            <a:off x="838200" y="1138990"/>
            <a:ext cx="10505661" cy="4990878"/>
          </a:xfrm>
          <a:prstGeom prst="rect">
            <a:avLst/>
          </a:prstGeom>
        </p:spPr>
      </p:pic>
      <p:sp>
        <p:nvSpPr>
          <p:cNvPr id="6" name="Ondertitel 2">
            <a:extLst>
              <a:ext uri="{FF2B5EF4-FFF2-40B4-BE49-F238E27FC236}">
                <a16:creationId xmlns:a16="http://schemas.microsoft.com/office/drawing/2014/main" id="{0E5BB89C-0580-5871-D2F8-B4C56456CEF8}"/>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info@5xbeter.nl</a:t>
            </a: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rPr>
              <a:t>   |   </a:t>
            </a: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www.5xbeter.nl</a:t>
            </a:r>
            <a:endParaRPr lang="en-gb" b="1" dirty="0">
              <a:solidFill>
                <a:schemeClr val="bg1"/>
              </a:solidFill>
              <a:latin typeface="Arial" panose="020B0604020202020204" pitchFamily="34" charset="0"/>
              <a:cs typeface="Arial" panose="020B0604020202020204" pitchFamily="34" charset="0"/>
            </a:endParaRPr>
          </a:p>
          <a:p>
            <a:pPr marL="0" indent="0" algn="l" rtl="0">
              <a:buNone/>
            </a:pPr>
            <a:endParaRPr lang="en-gb" b="1" dirty="0">
              <a:solidFill>
                <a:schemeClr val="bg1"/>
              </a:solidFill>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4FC31023-30A4-C5F0-C4CA-7B575F85BC47}"/>
              </a:ext>
            </a:extLst>
          </p:cNvPr>
          <p:cNvPicPr>
            <a:picLocks noChangeAspect="1"/>
          </p:cNvPicPr>
          <p:nvPr/>
        </p:nvPicPr>
        <p:blipFill>
          <a:blip r:embed="rId5"/>
          <a:srcRect l="54022" b="51404"/>
          <a:stretch/>
        </p:blipFill>
        <p:spPr>
          <a:xfrm>
            <a:off x="0" y="1400379"/>
            <a:ext cx="3348682" cy="960857"/>
          </a:xfrm>
          <a:prstGeom prst="rect">
            <a:avLst/>
          </a:prstGeom>
        </p:spPr>
      </p:pic>
      <p:sp>
        <p:nvSpPr>
          <p:cNvPr id="4" name="Titel 1">
            <a:extLst>
              <a:ext uri="{FF2B5EF4-FFF2-40B4-BE49-F238E27FC236}">
                <a16:creationId xmlns:a16="http://schemas.microsoft.com/office/drawing/2014/main" id="{B85874DE-444D-FE16-F32D-67262585BD22}"/>
              </a:ext>
            </a:extLst>
          </p:cNvPr>
          <p:cNvSpPr txBox="1">
            <a:spLocks/>
          </p:cNvSpPr>
          <p:nvPr/>
        </p:nvSpPr>
        <p:spPr>
          <a:xfrm>
            <a:off x="843169" y="1629522"/>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8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Questions?</a:t>
            </a:r>
            <a:endParaRPr lang="en-gb" sz="2800" b="0" dirty="0">
              <a:solidFill>
                <a:schemeClr val="bg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02A12CDA-29C1-6802-D87A-02DCD5DF3A4C}"/>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341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6E6DB-BFFE-EF5E-6A21-4BD6167618F5}"/>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82A39C81-B8B4-4FD9-8E88-C892411A55FA}"/>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info@5xbeter.nl</a:t>
            </a: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rPr>
              <a:t>   |   </a:t>
            </a:r>
            <a:r>
              <a:rPr lang="en-gb" b="1" i="0" u="none" baseline="0">
                <a:solidFill>
                  <a:schemeClr val="bg1"/>
                </a:solidFill>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en-gb" b="1" dirty="0">
              <a:solidFill>
                <a:schemeClr val="bg1"/>
              </a:solidFill>
              <a:latin typeface="Arial" panose="020B0604020202020204" pitchFamily="34" charset="0"/>
              <a:cs typeface="Arial" panose="020B0604020202020204" pitchFamily="34" charset="0"/>
            </a:endParaRPr>
          </a:p>
          <a:p>
            <a:pPr marL="0" indent="0" algn="l" rtl="0">
              <a:buNone/>
            </a:pPr>
            <a:endParaRPr lang="en-gb" b="1" dirty="0">
              <a:solidFill>
                <a:schemeClr val="bg1"/>
              </a:solidFill>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608DAE63-D948-C359-EA9F-10BF16160DDB}"/>
              </a:ext>
            </a:extLst>
          </p:cNvPr>
          <p:cNvPicPr>
            <a:picLocks noChangeAspect="1"/>
          </p:cNvPicPr>
          <p:nvPr/>
        </p:nvPicPr>
        <p:blipFill>
          <a:blip r:embed="rId4"/>
          <a:srcRect l="57707" b="51404"/>
          <a:stretch>
            <a:fillRect/>
          </a:stretch>
        </p:blipFill>
        <p:spPr>
          <a:xfrm>
            <a:off x="0" y="1400379"/>
            <a:ext cx="3287170" cy="960857"/>
          </a:xfrm>
          <a:prstGeom prst="rect">
            <a:avLst/>
          </a:prstGeom>
        </p:spPr>
      </p:pic>
      <p:sp>
        <p:nvSpPr>
          <p:cNvPr id="4" name="Titel 1">
            <a:extLst>
              <a:ext uri="{FF2B5EF4-FFF2-40B4-BE49-F238E27FC236}">
                <a16:creationId xmlns:a16="http://schemas.microsoft.com/office/drawing/2014/main" id="{A8D58156-E9ED-0C3B-CF95-3179305E1409}"/>
              </a:ext>
            </a:extLst>
          </p:cNvPr>
          <p:cNvSpPr txBox="1">
            <a:spLocks/>
          </p:cNvSpPr>
          <p:nvPr/>
        </p:nvSpPr>
        <p:spPr>
          <a:xfrm>
            <a:off x="843169" y="1629522"/>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8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Need help?</a:t>
            </a:r>
            <a:endParaRPr lang="en-gb" sz="2800" b="0" dirty="0">
              <a:solidFill>
                <a:schemeClr val="bg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0A38D03F-79AE-F8D5-5456-7A397A4FBEB1}"/>
              </a:ext>
            </a:extLst>
          </p:cNvPr>
          <p:cNvSpPr txBox="1">
            <a:spLocks/>
          </p:cNvSpPr>
          <p:nvPr/>
        </p:nvSpPr>
        <p:spPr>
          <a:xfrm>
            <a:off x="0" y="2667002"/>
            <a:ext cx="12191999"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rtl="0">
              <a:buClr>
                <a:srgbClr val="E30613"/>
              </a:buCl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Discuss it with your manager or contact the health and safety officer.</a:t>
            </a:r>
            <a:endParaRPr lang="en-gb" sz="200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B0ED5A92-3D4D-6D11-2349-EC7B091C895D}"/>
              </a:ext>
            </a:extLst>
          </p:cNvPr>
          <p:cNvSpPr txBox="1">
            <a:spLocks/>
          </p:cNvSpPr>
          <p:nvPr/>
        </p:nvSpPr>
        <p:spPr>
          <a:xfrm>
            <a:off x="848138" y="3486115"/>
            <a:ext cx="10053099" cy="154706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rtl="0">
              <a:lnSpc>
                <a:spcPct val="150000"/>
              </a:lnSpc>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Consult an Improvement Coach from 5xbeter: </a:t>
            </a:r>
            <a:r>
              <a:rPr lang="en-gb" sz="2000" b="1" i="0" u="sng" baseline="0">
                <a:solidFill>
                  <a:schemeClr val="tx1"/>
                </a:solidFill>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en-gb" sz="2000" u="sng" dirty="0">
              <a:solidFill>
                <a:schemeClr val="tx1"/>
              </a:solidFill>
              <a:latin typeface="Arial" panose="020B0604020202020204" pitchFamily="34" charset="0"/>
              <a:cs typeface="Arial" panose="020B0604020202020204" pitchFamily="34" charset="0"/>
            </a:endParaRPr>
          </a:p>
          <a:p>
            <a:pPr defTabSz="360000" rtl="0">
              <a:lnSpc>
                <a:spcPct val="150000"/>
              </a:lnSpc>
              <a:buClr>
                <a:srgbClr val="E30613"/>
              </a:buClr>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Or call the </a:t>
            </a:r>
            <a:r>
              <a:rPr lang="en-gb" sz="20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FREE</a:t>
            </a:r>
            <a:r>
              <a:rPr lang="en-gb" sz="2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 Improvement Line: 0800 – 55 55 005</a:t>
            </a:r>
            <a:endParaRPr lang="en-gb" sz="1600" dirty="0">
              <a:solidFill>
                <a:schemeClr val="tx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B1C952D4-7F41-6EB3-3FA0-7DCB327FEC20}"/>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42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7564-1F85-0917-9DC9-1E1B9497088C}"/>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9245CB90-8EB5-4718-F7F1-A5EFB2ED3900}"/>
              </a:ext>
            </a:extLst>
          </p:cNvPr>
          <p:cNvSpPr>
            <a:spLocks noGrp="1"/>
          </p:cNvSpPr>
          <p:nvPr>
            <p:ph type="subTitle" idx="1"/>
          </p:nvPr>
        </p:nvSpPr>
        <p:spPr>
          <a:xfrm>
            <a:off x="848139" y="6456947"/>
            <a:ext cx="8159503" cy="288758"/>
          </a:xfrm>
        </p:spPr>
        <p:txBody>
          <a:bodyPr/>
          <a:lstStyle/>
          <a:p>
            <a:pPr marL="0" indent="0" algn="l" rtl="0" eaLnBrk="1" hangingPunct="1">
              <a:buFontTx/>
              <a:buNone/>
              <a:defRPr/>
            </a:pPr>
            <a:endParaRPr lang="en-gb" altLang="nl-NL" sz="1400" dirty="0">
              <a:solidFill>
                <a:schemeClr val="bg1"/>
              </a:solidFill>
            </a:endParaRPr>
          </a:p>
        </p:txBody>
      </p:sp>
      <p:pic>
        <p:nvPicPr>
          <p:cNvPr id="12" name="Afbeelding 11" descr="Afbeelding met schermopname, Rechthoek&#10;&#10;Automatisch gegenereerde beschrijving">
            <a:extLst>
              <a:ext uri="{FF2B5EF4-FFF2-40B4-BE49-F238E27FC236}">
                <a16:creationId xmlns:a16="http://schemas.microsoft.com/office/drawing/2014/main" id="{8F4CC597-5922-C51B-57A1-08FFADF2E73C}"/>
              </a:ext>
            </a:extLst>
          </p:cNvPr>
          <p:cNvPicPr>
            <a:picLocks noChangeAspect="1"/>
          </p:cNvPicPr>
          <p:nvPr/>
        </p:nvPicPr>
        <p:blipFill>
          <a:blip r:embed="rId3"/>
          <a:srcRect l="46611" r="1" b="51404"/>
          <a:stretch>
            <a:fillRect/>
          </a:stretch>
        </p:blipFill>
        <p:spPr>
          <a:xfrm>
            <a:off x="-1" y="1407753"/>
            <a:ext cx="4149415" cy="960857"/>
          </a:xfrm>
          <a:prstGeom prst="rect">
            <a:avLst/>
          </a:prstGeom>
        </p:spPr>
      </p:pic>
      <p:sp>
        <p:nvSpPr>
          <p:cNvPr id="13" name="Titel 1">
            <a:extLst>
              <a:ext uri="{FF2B5EF4-FFF2-40B4-BE49-F238E27FC236}">
                <a16:creationId xmlns:a16="http://schemas.microsoft.com/office/drawing/2014/main" id="{CC065348-8405-65CC-B29F-880D5904CD44}"/>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When is noise harmful?</a:t>
            </a:r>
            <a:endParaRPr lang="en-gb" sz="2000" b="0"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8AEDF9F1-A8CB-6A82-8E23-89CCC4F8EA06}"/>
              </a:ext>
            </a:extLst>
          </p:cNvPr>
          <p:cNvSpPr txBox="1">
            <a:spLocks/>
          </p:cNvSpPr>
          <p:nvPr/>
        </p:nvSpPr>
        <p:spPr>
          <a:xfrm>
            <a:off x="848139" y="3268561"/>
            <a:ext cx="6993755"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Clr>
                <a:srgbClr val="E30613"/>
              </a:buClr>
              <a:buFont typeface="Arial" panose="020B0604020202020204" pitchFamily="34" charset="0"/>
              <a:buChar char="•"/>
            </a:pPr>
            <a:r>
              <a:rPr lang="en-gb" sz="2000" b="1"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The volume </a:t>
            </a:r>
            <a:r>
              <a:rPr lang="en-gb" sz="2000" b="0"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gb" sz="2000" b="1"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 	&gt; </a:t>
            </a:r>
            <a:r>
              <a:rPr lang="en-gb" sz="2000" b="0"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the number of decibels</a:t>
            </a:r>
          </a:p>
        </p:txBody>
      </p:sp>
      <p:sp>
        <p:nvSpPr>
          <p:cNvPr id="7" name="Titel 1">
            <a:extLst>
              <a:ext uri="{FF2B5EF4-FFF2-40B4-BE49-F238E27FC236}">
                <a16:creationId xmlns:a16="http://schemas.microsoft.com/office/drawing/2014/main" id="{FC294845-7E48-3983-F5CD-F65B06264DC1}"/>
              </a:ext>
            </a:extLst>
          </p:cNvPr>
          <p:cNvSpPr txBox="1">
            <a:spLocks/>
          </p:cNvSpPr>
          <p:nvPr/>
        </p:nvSpPr>
        <p:spPr>
          <a:xfrm>
            <a:off x="848139" y="3813311"/>
            <a:ext cx="7851244" cy="534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ct val="100000"/>
              </a:lnSpc>
              <a:buClr>
                <a:srgbClr val="E30613"/>
              </a:buClr>
              <a:buFont typeface="Arial" panose="020B0604020202020204" pitchFamily="34" charset="0"/>
              <a:buChar char="•"/>
            </a:pPr>
            <a:r>
              <a:rPr lang="en-gb" sz="2000" b="1"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The duration</a:t>
            </a:r>
            <a:r>
              <a:rPr lang="en-gb" sz="2000" b="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gb" sz="2000" b="1"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&gt; </a:t>
            </a:r>
            <a:r>
              <a:rPr lang="en-gb" sz="2000" b="0"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how long you hear a noise that is too loud </a:t>
            </a:r>
          </a:p>
        </p:txBody>
      </p:sp>
      <p:sp>
        <p:nvSpPr>
          <p:cNvPr id="5" name="Titel 1">
            <a:extLst>
              <a:ext uri="{FF2B5EF4-FFF2-40B4-BE49-F238E27FC236}">
                <a16:creationId xmlns:a16="http://schemas.microsoft.com/office/drawing/2014/main" id="{8DAD2E25-9AE2-BBAF-DB73-EC0D23E95582}"/>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2" name="Afbeelding 1">
            <a:extLst>
              <a:ext uri="{FF2B5EF4-FFF2-40B4-BE49-F238E27FC236}">
                <a16:creationId xmlns:a16="http://schemas.microsoft.com/office/drawing/2014/main" id="{53F52B48-CFE4-67DA-AFC7-59EFBD1923B8}"/>
              </a:ext>
            </a:extLst>
          </p:cNvPr>
          <p:cNvPicPr>
            <a:picLocks noChangeAspect="1"/>
          </p:cNvPicPr>
          <p:nvPr/>
        </p:nvPicPr>
        <p:blipFill>
          <a:blip r:embed="rId4"/>
          <a:srcRect/>
          <a:stretch/>
        </p:blipFill>
        <p:spPr>
          <a:xfrm>
            <a:off x="8810594" y="1285452"/>
            <a:ext cx="3014822" cy="4725271"/>
          </a:xfrm>
          <a:prstGeom prst="rect">
            <a:avLst/>
          </a:prstGeom>
        </p:spPr>
      </p:pic>
      <p:sp>
        <p:nvSpPr>
          <p:cNvPr id="4" name="Titel 1">
            <a:extLst>
              <a:ext uri="{FF2B5EF4-FFF2-40B4-BE49-F238E27FC236}">
                <a16:creationId xmlns:a16="http://schemas.microsoft.com/office/drawing/2014/main" id="{75852800-E2AE-3750-103F-8402BAB6846B}"/>
              </a:ext>
            </a:extLst>
          </p:cNvPr>
          <p:cNvSpPr txBox="1">
            <a:spLocks/>
          </p:cNvSpPr>
          <p:nvPr/>
        </p:nvSpPr>
        <p:spPr>
          <a:xfrm>
            <a:off x="848139" y="2734548"/>
            <a:ext cx="6993755"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buClr>
                <a:srgbClr val="E30613"/>
              </a:buClr>
            </a:pPr>
            <a:r>
              <a:rPr lang="en-gb" sz="2000" b="1" i="0" u="none" baseline="0">
                <a:solidFill>
                  <a:schemeClr val="tx1"/>
                </a:solidFill>
                <a:latin typeface="Arial" panose="020B0604020202020204" pitchFamily="34" charset="0"/>
                <a:ea typeface="Aptos" panose="020B0004020202020204" pitchFamily="34" charset="0"/>
                <a:cs typeface="Arial" panose="020B0604020202020204" pitchFamily="34" charset="0"/>
              </a:rPr>
              <a:t>Harmful noise always involves:</a:t>
            </a:r>
            <a:endParaRPr lang="en-gb" sz="2000" b="0" kern="100" dirty="0">
              <a:solidFill>
                <a:schemeClr val="tx1"/>
              </a:solidFill>
              <a:latin typeface="Arial" panose="020B0604020202020204" pitchFamily="34" charset="0"/>
              <a:ea typeface="Aptos" panose="020B00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DCC075C4-A5C9-D9DD-B9D8-05C975A8343B}"/>
              </a:ext>
            </a:extLst>
          </p:cNvPr>
          <p:cNvSpPr txBox="1">
            <a:spLocks/>
          </p:cNvSpPr>
          <p:nvPr/>
        </p:nvSpPr>
        <p:spPr>
          <a:xfrm>
            <a:off x="848139" y="4610668"/>
            <a:ext cx="6350018" cy="534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buClr>
                <a:srgbClr val="E30613"/>
              </a:buClr>
            </a:pPr>
            <a:r>
              <a:rPr lang="en-gb" sz="2000" b="1" i="0" u="none" baseline="0" dirty="0">
                <a:solidFill>
                  <a:srgbClr val="E30613"/>
                </a:solidFill>
                <a:latin typeface="Arial" panose="020B0604020202020204" pitchFamily="34" charset="0"/>
                <a:ea typeface="Aptos" panose="020B0004020202020204" pitchFamily="34" charset="0"/>
                <a:cs typeface="Arial" panose="020B0604020202020204" pitchFamily="34" charset="0"/>
              </a:rPr>
              <a:t>Danger limit</a:t>
            </a:r>
            <a:r>
              <a:rPr lang="en-gb" sz="2000" b="0" i="0" u="none" baseline="0" dirty="0">
                <a:solidFill>
                  <a:srgbClr val="E30613"/>
                </a:solidFill>
                <a:latin typeface="Arial" panose="020B0604020202020204" pitchFamily="34" charset="0"/>
                <a:ea typeface="Aptos" panose="020B0004020202020204" pitchFamily="34" charset="0"/>
                <a:cs typeface="Arial" panose="020B0604020202020204" pitchFamily="34" charset="0"/>
              </a:rPr>
              <a:t>	</a:t>
            </a:r>
            <a:r>
              <a:rPr lang="en-GB" sz="2000" b="0" i="0" u="none" baseline="0" dirty="0">
                <a:solidFill>
                  <a:srgbClr val="E30613"/>
                </a:solidFill>
                <a:latin typeface="Arial" panose="020B0604020202020204" pitchFamily="34" charset="0"/>
                <a:ea typeface="Aptos" panose="020B0004020202020204" pitchFamily="34" charset="0"/>
                <a:cs typeface="Arial" panose="020B0604020202020204" pitchFamily="34" charset="0"/>
              </a:rPr>
              <a:t>	</a:t>
            </a:r>
            <a:r>
              <a:rPr lang="en-gb" sz="2000" b="1"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gb" sz="2000" b="0" i="0" u="none" baseline="0" dirty="0">
                <a:solidFill>
                  <a:schemeClr val="tx1"/>
                </a:solidFill>
                <a:latin typeface="Arial" panose="020B0604020202020204" pitchFamily="34" charset="0"/>
                <a:ea typeface="Aptos" panose="020B0004020202020204" pitchFamily="34" charset="0"/>
                <a:cs typeface="Arial" panose="020B0604020202020204" pitchFamily="34" charset="0"/>
              </a:rPr>
              <a:t>80 dB(A), 8 hours per day.</a:t>
            </a:r>
          </a:p>
        </p:txBody>
      </p:sp>
    </p:spTree>
    <p:extLst>
      <p:ext uri="{BB962C8B-B14F-4D97-AF65-F5344CB8AC3E}">
        <p14:creationId xmlns:p14="http://schemas.microsoft.com/office/powerpoint/2010/main" val="23898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F333C-1031-6941-6814-7E5CAC289D80}"/>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37C9B48B-FCFE-B898-1398-0ED4D035CAA6}"/>
              </a:ext>
            </a:extLst>
          </p:cNvPr>
          <p:cNvSpPr>
            <a:spLocks noGrp="1"/>
          </p:cNvSpPr>
          <p:nvPr>
            <p:ph type="subTitle" idx="1"/>
          </p:nvPr>
        </p:nvSpPr>
        <p:spPr>
          <a:xfrm>
            <a:off x="848139" y="6456947"/>
            <a:ext cx="8159503" cy="288758"/>
          </a:xfrm>
        </p:spPr>
        <p:txBody>
          <a:bodyPr/>
          <a:lstStyle/>
          <a:p>
            <a:pPr marL="0" indent="0" algn="l" rtl="0" eaLnBrk="1" hangingPunct="1">
              <a:buFontTx/>
              <a:buNone/>
              <a:defRPr/>
            </a:pPr>
            <a:endParaRPr lang="en-gb" altLang="nl-NL" sz="1400" dirty="0">
              <a:solidFill>
                <a:schemeClr val="bg1"/>
              </a:solidFill>
            </a:endParaRPr>
          </a:p>
        </p:txBody>
      </p:sp>
      <p:pic>
        <p:nvPicPr>
          <p:cNvPr id="12" name="Afbeelding 11" descr="Afbeelding met schermopname, Rechthoek&#10;&#10;Automatisch gegenereerde beschrijving">
            <a:extLst>
              <a:ext uri="{FF2B5EF4-FFF2-40B4-BE49-F238E27FC236}">
                <a16:creationId xmlns:a16="http://schemas.microsoft.com/office/drawing/2014/main" id="{C770DF94-94E3-5BCC-E209-658CA0FEA8A4}"/>
              </a:ext>
            </a:extLst>
          </p:cNvPr>
          <p:cNvPicPr>
            <a:picLocks noChangeAspect="1"/>
          </p:cNvPicPr>
          <p:nvPr/>
        </p:nvPicPr>
        <p:blipFill>
          <a:blip r:embed="rId3"/>
          <a:srcRect l="53820" b="51404"/>
          <a:stretch/>
        </p:blipFill>
        <p:spPr>
          <a:xfrm>
            <a:off x="-1" y="1407753"/>
            <a:ext cx="3589209" cy="960857"/>
          </a:xfrm>
          <a:prstGeom prst="rect">
            <a:avLst/>
          </a:prstGeom>
        </p:spPr>
      </p:pic>
      <p:sp>
        <p:nvSpPr>
          <p:cNvPr id="13" name="Titel 1">
            <a:extLst>
              <a:ext uri="{FF2B5EF4-FFF2-40B4-BE49-F238E27FC236}">
                <a16:creationId xmlns:a16="http://schemas.microsoft.com/office/drawing/2014/main" id="{1CAD16A8-EF5A-405F-577B-A694352DFD2B}"/>
              </a:ext>
            </a:extLst>
          </p:cNvPr>
          <p:cNvSpPr txBox="1">
            <a:spLocks noChangeAspect="1"/>
          </p:cNvSpPr>
          <p:nvPr/>
        </p:nvSpPr>
        <p:spPr>
          <a:xfrm>
            <a:off x="848139" y="1479342"/>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When is</a:t>
            </a:r>
          </a:p>
          <a:p>
            <a:pPr algn="l" rtl="0">
              <a:lnSpc>
                <a:spcPct val="100000"/>
              </a:lnSpc>
            </a:pPr>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noise harmful?</a:t>
            </a:r>
            <a:endParaRPr lang="en-gb" sz="2000" b="0" dirty="0">
              <a:solidFill>
                <a:schemeClr val="bg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AE3660C6-10D3-69AB-98FB-1339092CBFBA}"/>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9" name="Afbeelding 8">
            <a:extLst>
              <a:ext uri="{FF2B5EF4-FFF2-40B4-BE49-F238E27FC236}">
                <a16:creationId xmlns:a16="http://schemas.microsoft.com/office/drawing/2014/main" id="{4DD31F44-B718-6398-AD32-22510FCD98D3}"/>
              </a:ext>
            </a:extLst>
          </p:cNvPr>
          <p:cNvPicPr>
            <a:picLocks noChangeAspect="1"/>
          </p:cNvPicPr>
          <p:nvPr/>
        </p:nvPicPr>
        <p:blipFill>
          <a:blip r:embed="rId4"/>
          <a:srcRect/>
          <a:stretch/>
        </p:blipFill>
        <p:spPr>
          <a:xfrm>
            <a:off x="3994099" y="1138993"/>
            <a:ext cx="7349762" cy="5128331"/>
          </a:xfrm>
          <a:prstGeom prst="rect">
            <a:avLst/>
          </a:prstGeom>
        </p:spPr>
      </p:pic>
    </p:spTree>
    <p:extLst>
      <p:ext uri="{BB962C8B-B14F-4D97-AF65-F5344CB8AC3E}">
        <p14:creationId xmlns:p14="http://schemas.microsoft.com/office/powerpoint/2010/main" val="3840103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CC25-AFE3-5748-8BB4-D875E97733FD}"/>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7AE0A17A-6FA4-F8D0-CAB6-0A2ED06C2039}"/>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35F959EA-437E-D80F-3275-8028C4D42CDD}"/>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F526BC47-D440-27A1-D549-8954CCABE3BF}"/>
              </a:ext>
            </a:extLst>
          </p:cNvPr>
          <p:cNvPicPr>
            <a:picLocks noChangeAspect="1"/>
          </p:cNvPicPr>
          <p:nvPr/>
        </p:nvPicPr>
        <p:blipFill>
          <a:blip r:embed="rId3"/>
          <a:srcRect l="61628" r="-1" b="51404"/>
          <a:stretch>
            <a:fillRect/>
          </a:stretch>
        </p:blipFill>
        <p:spPr>
          <a:xfrm>
            <a:off x="0" y="1407753"/>
            <a:ext cx="2982445" cy="960857"/>
          </a:xfrm>
          <a:prstGeom prst="rect">
            <a:avLst/>
          </a:prstGeom>
        </p:spPr>
      </p:pic>
      <p:sp>
        <p:nvSpPr>
          <p:cNvPr id="14" name="Titel 1">
            <a:extLst>
              <a:ext uri="{FF2B5EF4-FFF2-40B4-BE49-F238E27FC236}">
                <a16:creationId xmlns:a16="http://schemas.microsoft.com/office/drawing/2014/main" id="{F0F43711-B65B-BD6E-ECE2-4E00A2F3B46A}"/>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Noise makers</a:t>
            </a:r>
            <a:endParaRPr lang="en-gb" sz="2000" b="0"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E288A6F-8110-CA56-09A1-530C46759AD0}"/>
              </a:ext>
            </a:extLst>
          </p:cNvPr>
          <p:cNvSpPr txBox="1">
            <a:spLocks/>
          </p:cNvSpPr>
          <p:nvPr/>
        </p:nvSpPr>
        <p:spPr>
          <a:xfrm>
            <a:off x="848139" y="2543464"/>
            <a:ext cx="10227074" cy="33530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ts val="1800"/>
              </a:lnSpc>
              <a:spcBef>
                <a:spcPts val="0"/>
              </a:spcBef>
              <a:defRPr/>
            </a:pPr>
            <a:r>
              <a:rPr lang="en-gb" sz="2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Processing: </a:t>
            </a: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rPr>
              <a:t>				</a:t>
            </a:r>
            <a:r>
              <a:rPr lang="en-gb" sz="2000" b="1" i="0" u="none" baseline="0">
                <a:solidFill>
                  <a:schemeClr val="tx1"/>
                </a:solidFill>
                <a:latin typeface="Arial" panose="020B0604020202020204" pitchFamily="34" charset="0"/>
                <a:ea typeface="Arial" panose="020B0604020202020204" pitchFamily="34" charset="0"/>
                <a:cs typeface="Arial" panose="020B0604020202020204" pitchFamily="34" charset="0"/>
              </a:rPr>
              <a:t>Noise level in dB(A):</a:t>
            </a:r>
            <a:endParaRPr lang="en-gb" sz="2000" dirty="0">
              <a:solidFill>
                <a:srgbClr val="FF0000"/>
              </a:solidFill>
              <a:latin typeface="Arial" panose="020B0604020202020204" pitchFamily="34" charset="0"/>
              <a:cs typeface="Arial" panose="020B0604020202020204" pitchFamily="34" charset="0"/>
            </a:endParaRPr>
          </a:p>
          <a:p>
            <a:pPr algn="l" rtl="0">
              <a:lnSpc>
                <a:spcPts val="1800"/>
              </a:lnSpc>
              <a:spcBef>
                <a:spcPts val="0"/>
              </a:spcBef>
              <a:defRPr/>
            </a:pPr>
            <a:endParaRPr lang="en-gb" sz="2000" b="0" dirty="0">
              <a:solidFill>
                <a:schemeClr val="tx1"/>
              </a:solidFill>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A25DEEAB-99E7-03E1-1CC6-82C4C9CE954F}"/>
              </a:ext>
            </a:extLst>
          </p:cNvPr>
          <p:cNvSpPr txBox="1">
            <a:spLocks/>
          </p:cNvSpPr>
          <p:nvPr/>
        </p:nvSpPr>
        <p:spPr>
          <a:xfrm>
            <a:off x="848139" y="2928834"/>
            <a:ext cx="7037992" cy="367249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rtl="0">
              <a:lnSpc>
                <a:spcPts val="1700"/>
              </a:lnSpc>
              <a:spcBef>
                <a:spcPts val="0"/>
              </a:spcBef>
              <a:spcAft>
                <a:spcPts val="1200"/>
              </a:spcAft>
              <a:buClr>
                <a:srgbClr val="E30613"/>
              </a:buClr>
              <a:buFont typeface="Arial" panose="020B0604020202020204" pitchFamily="34" charset="0"/>
              <a:buChar char="•"/>
              <a:defRP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sawing with a band saw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70</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85</a:t>
            </a:r>
            <a:endParaRPr lang="en-gb" sz="2000" b="0" dirty="0">
              <a:solidFill>
                <a:schemeClr val="tx1"/>
              </a:solidFill>
              <a:latin typeface="Arial" panose="020B0604020202020204" pitchFamily="34" charset="0"/>
              <a:cs typeface="Arial" panose="020B0604020202020204" pitchFamily="34" charset="0"/>
            </a:endParaRPr>
          </a:p>
          <a:p>
            <a:pPr marL="342900" indent="-342900" algn="l" rtl="0">
              <a:lnSpc>
                <a:spcPts val="1700"/>
              </a:lnSpc>
              <a:spcBef>
                <a:spcPts val="0"/>
              </a:spcBef>
              <a:spcAft>
                <a:spcPts val="1200"/>
              </a:spcAft>
              <a:buClr>
                <a:srgbClr val="E30613"/>
              </a:buClr>
              <a:buFont typeface="Arial" panose="020B0604020202020204" pitchFamily="34" charset="0"/>
              <a:buChar char="•"/>
              <a:defRP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welding: 	Electric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85</a:t>
            </a:r>
            <a:endParaRPr lang="en-gb" sz="2000" b="0" dirty="0">
              <a:solidFill>
                <a:schemeClr val="tx1"/>
              </a:solidFill>
              <a:latin typeface="Arial" panose="020B0604020202020204" pitchFamily="34" charset="0"/>
              <a:cs typeface="Arial" panose="020B0604020202020204" pitchFamily="34" charset="0"/>
            </a:endParaRPr>
          </a:p>
          <a:p>
            <a:pPr algn="l" rtl="0">
              <a:lnSpc>
                <a:spcPts val="1700"/>
              </a:lnSpc>
              <a:spcBef>
                <a:spcPts val="0"/>
              </a:spcBef>
              <a:spcAft>
                <a:spcPts val="1200"/>
              </a:spcAft>
              <a:buClr>
                <a:srgbClr val="E30613"/>
              </a:buClr>
              <a:defRP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MIG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90</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100</a:t>
            </a:r>
            <a:endParaRPr lang="en-gb" sz="2000" b="0" dirty="0">
              <a:solidFill>
                <a:schemeClr val="tx1"/>
              </a:solidFill>
              <a:latin typeface="Arial" panose="020B0604020202020204" pitchFamily="34" charset="0"/>
              <a:cs typeface="Arial" panose="020B0604020202020204" pitchFamily="34" charset="0"/>
            </a:endParaRPr>
          </a:p>
          <a:p>
            <a:pPr algn="l" rtl="0">
              <a:lnSpc>
                <a:spcPts val="1700"/>
              </a:lnSpc>
              <a:spcBef>
                <a:spcPts val="0"/>
              </a:spcBef>
              <a:spcAft>
                <a:spcPts val="1200"/>
              </a:spcAft>
              <a:buClr>
                <a:srgbClr val="E30613"/>
              </a:buClr>
              <a:defRP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		TIG			</a:t>
            </a:r>
            <a:r>
              <a:rPr lang="en-gb" sz="2000" b="0" i="0" u="none" baseline="0" dirty="0">
                <a:solidFill>
                  <a:srgbClr val="008000"/>
                </a:solidFill>
                <a:latin typeface="Arial" panose="020B0604020202020204" pitchFamily="34" charset="0"/>
                <a:ea typeface="Arial" panose="020B0604020202020204" pitchFamily="34" charset="0"/>
                <a:cs typeface="Arial" panose="020B0604020202020204" pitchFamily="34" charset="0"/>
              </a:rPr>
              <a:t>65</a:t>
            </a:r>
            <a:r>
              <a:rPr lang="en-GB" sz="2000" b="0" i="0" u="none" baseline="0" dirty="0">
                <a:solidFill>
                  <a:srgbClr val="008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008000"/>
                </a:solidFill>
                <a:latin typeface="Arial" panose="020B0604020202020204" pitchFamily="34" charset="0"/>
                <a:ea typeface="Arial" panose="020B0604020202020204" pitchFamily="34" charset="0"/>
                <a:cs typeface="Arial" panose="020B0604020202020204" pitchFamily="34" charset="0"/>
              </a:rPr>
              <a:t>-</a:t>
            </a:r>
            <a:r>
              <a:rPr lang="en-GB" sz="2000" b="0" i="0" u="none" baseline="0" dirty="0">
                <a:solidFill>
                  <a:srgbClr val="008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008000"/>
                </a:solidFill>
                <a:latin typeface="Arial" panose="020B0604020202020204" pitchFamily="34" charset="0"/>
                <a:ea typeface="Arial" panose="020B0604020202020204" pitchFamily="34" charset="0"/>
                <a:cs typeface="Arial" panose="020B0604020202020204" pitchFamily="34" charset="0"/>
              </a:rPr>
              <a:t>75</a:t>
            </a:r>
          </a:p>
          <a:p>
            <a:pPr marL="342900" indent="-342900" algn="l" rtl="0">
              <a:lnSpc>
                <a:spcPts val="1700"/>
              </a:lnSpc>
              <a:spcBef>
                <a:spcPts val="0"/>
              </a:spcBef>
              <a:spcAft>
                <a:spcPts val="1200"/>
              </a:spcAft>
              <a:buClr>
                <a:srgbClr val="E30613"/>
              </a:buClr>
              <a:buFont typeface="Arial" panose="020B0604020202020204" pitchFamily="34" charset="0"/>
              <a:buChar char="•"/>
              <a:tabLst>
                <a:tab pos="1439863" algn="l"/>
              </a:tabLst>
              <a:defRP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cutting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88</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98</a:t>
            </a:r>
            <a:endParaRPr lang="en-gb" sz="2000" b="0" dirty="0">
              <a:solidFill>
                <a:schemeClr val="tx1"/>
              </a:solidFill>
              <a:latin typeface="Arial" panose="020B0604020202020204" pitchFamily="34" charset="0"/>
              <a:cs typeface="Arial" panose="020B0604020202020204" pitchFamily="34" charset="0"/>
            </a:endParaRPr>
          </a:p>
          <a:p>
            <a:pPr marL="342900" indent="-342900" algn="l" rtl="0">
              <a:lnSpc>
                <a:spcPts val="1700"/>
              </a:lnSpc>
              <a:spcBef>
                <a:spcPts val="0"/>
              </a:spcBef>
              <a:spcAft>
                <a:spcPts val="1200"/>
              </a:spcAft>
              <a:buClr>
                <a:srgbClr val="E30613"/>
              </a:buClr>
              <a:buFont typeface="Arial" panose="020B0604020202020204" pitchFamily="34" charset="0"/>
              <a:buChar char="•"/>
              <a:tabLst>
                <a:tab pos="1439863" algn="l"/>
              </a:tabLst>
              <a:defRP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punching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90</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110</a:t>
            </a:r>
            <a:endParaRPr lang="en-gb" sz="2000" b="0" dirty="0">
              <a:solidFill>
                <a:schemeClr val="tx1"/>
              </a:solidFill>
              <a:latin typeface="Arial" panose="020B0604020202020204" pitchFamily="34" charset="0"/>
              <a:cs typeface="Arial" panose="020B0604020202020204" pitchFamily="34" charset="0"/>
            </a:endParaRPr>
          </a:p>
          <a:p>
            <a:pPr marL="342900" indent="-342900" algn="l" rtl="0">
              <a:lnSpc>
                <a:spcPts val="1700"/>
              </a:lnSpc>
              <a:spcBef>
                <a:spcPts val="0"/>
              </a:spcBef>
              <a:spcAft>
                <a:spcPts val="1200"/>
              </a:spcAft>
              <a:buClr>
                <a:srgbClr val="E30613"/>
              </a:buClr>
              <a:buFont typeface="Arial" panose="020B0604020202020204" pitchFamily="34" charset="0"/>
              <a:buChar char="•"/>
              <a:tabLst>
                <a:tab pos="1439863" algn="l"/>
              </a:tabLst>
              <a:defRP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hammering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95</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110</a:t>
            </a:r>
            <a:endParaRPr lang="en-gb" sz="2000" b="0" dirty="0">
              <a:solidFill>
                <a:schemeClr val="tx1"/>
              </a:solidFill>
              <a:latin typeface="Arial" panose="020B0604020202020204" pitchFamily="34" charset="0"/>
              <a:cs typeface="Arial" panose="020B0604020202020204" pitchFamily="34" charset="0"/>
            </a:endParaRPr>
          </a:p>
          <a:p>
            <a:pPr marL="342900" indent="-342900" algn="l" rtl="0">
              <a:lnSpc>
                <a:spcPts val="1700"/>
              </a:lnSpc>
              <a:spcBef>
                <a:spcPts val="0"/>
              </a:spcBef>
              <a:spcAft>
                <a:spcPts val="1200"/>
              </a:spcAft>
              <a:buClr>
                <a:srgbClr val="E30613"/>
              </a:buClr>
              <a:buFont typeface="Arial" panose="020B0604020202020204" pitchFamily="34" charset="0"/>
              <a:buChar char="•"/>
              <a:tabLst>
                <a:tab pos="1439863" algn="l"/>
              </a:tabLst>
              <a:defRP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grinding with an angle grinder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95</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115</a:t>
            </a:r>
            <a:endParaRPr lang="en-gb" sz="2000" b="0" dirty="0">
              <a:solidFill>
                <a:schemeClr val="tx1"/>
              </a:solidFill>
              <a:latin typeface="Arial" panose="020B0604020202020204" pitchFamily="34" charset="0"/>
              <a:cs typeface="Arial" panose="020B0604020202020204" pitchFamily="34" charset="0"/>
            </a:endParaRPr>
          </a:p>
          <a:p>
            <a:pPr marL="342900" indent="-342900" algn="l" rtl="0">
              <a:lnSpc>
                <a:spcPts val="1700"/>
              </a:lnSpc>
              <a:spcBef>
                <a:spcPts val="0"/>
              </a:spcBef>
              <a:spcAft>
                <a:spcPts val="1200"/>
              </a:spcAft>
              <a:buClr>
                <a:srgbClr val="E30613"/>
              </a:buClr>
              <a:buFont typeface="Arial" panose="020B0604020202020204" pitchFamily="34" charset="0"/>
              <a:buChar char="•"/>
              <a:tabLst>
                <a:tab pos="1439863" algn="l"/>
              </a:tabLst>
              <a:defRPr/>
            </a:pPr>
            <a:r>
              <a:rPr lang="en-gb" sz="20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cleaning with compressed air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99</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gb" sz="2000" b="0" i="0" u="none" baseline="0" dirty="0">
                <a:solidFill>
                  <a:srgbClr val="FF0000"/>
                </a:solidFill>
                <a:latin typeface="Arial" panose="020B0604020202020204" pitchFamily="34" charset="0"/>
                <a:ea typeface="Arial" panose="020B0604020202020204" pitchFamily="34" charset="0"/>
                <a:cs typeface="Arial" panose="020B0604020202020204" pitchFamily="34" charset="0"/>
              </a:rPr>
              <a:t>103</a:t>
            </a:r>
          </a:p>
        </p:txBody>
      </p:sp>
    </p:spTree>
    <p:extLst>
      <p:ext uri="{BB962C8B-B14F-4D97-AF65-F5344CB8AC3E}">
        <p14:creationId xmlns:p14="http://schemas.microsoft.com/office/powerpoint/2010/main" val="29092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7182F-78E3-0AFB-C189-A74D566273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B70586-CA70-3DE3-73DC-C9B1EE263E3E}"/>
              </a:ext>
            </a:extLst>
          </p:cNvPr>
          <p:cNvSpPr>
            <a:spLocks noGrp="1"/>
          </p:cNvSpPr>
          <p:nvPr>
            <p:ph type="ctrTitle"/>
          </p:nvPr>
        </p:nvSpPr>
        <p:spPr>
          <a:xfrm>
            <a:off x="848139" y="2652886"/>
            <a:ext cx="7491189" cy="589230"/>
          </a:xfrm>
        </p:spPr>
        <p:txBody>
          <a:bodyPr>
            <a:noAutofit/>
          </a:bodyPr>
          <a:lstStyle/>
          <a:p>
            <a:pPr algn="l" rtl="0">
              <a:lnSpc>
                <a:spcPct val="100000"/>
              </a:lnSpc>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A.	From 80 decibels</a:t>
            </a:r>
          </a:p>
        </p:txBody>
      </p:sp>
      <p:sp>
        <p:nvSpPr>
          <p:cNvPr id="3" name="Ondertitel 2">
            <a:extLst>
              <a:ext uri="{FF2B5EF4-FFF2-40B4-BE49-F238E27FC236}">
                <a16:creationId xmlns:a16="http://schemas.microsoft.com/office/drawing/2014/main" id="{E776E472-2670-85DB-3C4B-C45BA1D9479D}"/>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CAFB1704-5A77-BC1D-A94A-27536934FCF5}"/>
              </a:ext>
            </a:extLst>
          </p:cNvPr>
          <p:cNvSpPr txBox="1">
            <a:spLocks/>
          </p:cNvSpPr>
          <p:nvPr/>
        </p:nvSpPr>
        <p:spPr>
          <a:xfrm>
            <a:off x="848139" y="3429000"/>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B.	From 85 decibels</a:t>
            </a:r>
          </a:p>
        </p:txBody>
      </p:sp>
      <p:sp>
        <p:nvSpPr>
          <p:cNvPr id="10" name="Titel 1">
            <a:extLst>
              <a:ext uri="{FF2B5EF4-FFF2-40B4-BE49-F238E27FC236}">
                <a16:creationId xmlns:a16="http://schemas.microsoft.com/office/drawing/2014/main" id="{EFF8A202-6973-2558-6443-46C3A7137433}"/>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1A76A16A-95FD-4B17-81B8-3EF2B1535162}"/>
              </a:ext>
            </a:extLst>
          </p:cNvPr>
          <p:cNvPicPr>
            <a:picLocks noChangeAspect="1"/>
          </p:cNvPicPr>
          <p:nvPr/>
        </p:nvPicPr>
        <p:blipFill>
          <a:blip r:embed="rId3"/>
          <a:srcRect l="45022" r="1" b="51404"/>
          <a:stretch>
            <a:fillRect/>
          </a:stretch>
        </p:blipFill>
        <p:spPr>
          <a:xfrm>
            <a:off x="-1" y="1407753"/>
            <a:ext cx="4272983" cy="960857"/>
          </a:xfrm>
          <a:prstGeom prst="rect">
            <a:avLst/>
          </a:prstGeom>
        </p:spPr>
      </p:pic>
      <p:sp>
        <p:nvSpPr>
          <p:cNvPr id="14" name="Titel 1">
            <a:extLst>
              <a:ext uri="{FF2B5EF4-FFF2-40B4-BE49-F238E27FC236}">
                <a16:creationId xmlns:a16="http://schemas.microsoft.com/office/drawing/2014/main" id="{6A4E7D4F-241E-6817-EE27-E718A200BB2C}"/>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When is noise harmful?</a:t>
            </a:r>
            <a:endParaRPr lang="en-gb" sz="2000" b="0"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A5BA8D04-15EE-19E0-9CD7-EB4D4C452325}"/>
              </a:ext>
            </a:extLst>
          </p:cNvPr>
          <p:cNvSpPr txBox="1">
            <a:spLocks/>
          </p:cNvSpPr>
          <p:nvPr/>
        </p:nvSpPr>
        <p:spPr>
          <a:xfrm>
            <a:off x="848139" y="4160520"/>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C.	From 90 decibels</a:t>
            </a:r>
          </a:p>
        </p:txBody>
      </p:sp>
    </p:spTree>
    <p:extLst>
      <p:ext uri="{BB962C8B-B14F-4D97-AF65-F5344CB8AC3E}">
        <p14:creationId xmlns:p14="http://schemas.microsoft.com/office/powerpoint/2010/main" val="247827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29BE9-8995-1AFD-0F21-AFA0E56BAF3B}"/>
            </a:ext>
          </a:extLst>
        </p:cNvPr>
        <p:cNvGrpSpPr/>
        <p:nvPr/>
      </p:nvGrpSpPr>
      <p:grpSpPr>
        <a:xfrm>
          <a:off x="0" y="0"/>
          <a:ext cx="0" cy="0"/>
          <a:chOff x="0" y="0"/>
          <a:chExt cx="0" cy="0"/>
        </a:xfrm>
      </p:grpSpPr>
      <p:pic>
        <p:nvPicPr>
          <p:cNvPr id="5" name="Afbeelding 4" descr="Afbeelding met schermopname, Rechthoek&#10;&#10;Automatisch gegenereerde beschrijving">
            <a:extLst>
              <a:ext uri="{FF2B5EF4-FFF2-40B4-BE49-F238E27FC236}">
                <a16:creationId xmlns:a16="http://schemas.microsoft.com/office/drawing/2014/main" id="{8A38BDEF-EF81-1DCC-8342-208B01830B06}"/>
              </a:ext>
            </a:extLst>
          </p:cNvPr>
          <p:cNvPicPr>
            <a:picLocks noChangeAspect="1"/>
          </p:cNvPicPr>
          <p:nvPr/>
        </p:nvPicPr>
        <p:blipFill>
          <a:blip r:embed="rId3"/>
          <a:srcRect l="10191" b="51404"/>
          <a:stretch>
            <a:fillRect/>
          </a:stretch>
        </p:blipFill>
        <p:spPr>
          <a:xfrm>
            <a:off x="-24714" y="1407753"/>
            <a:ext cx="6980085" cy="960857"/>
          </a:xfrm>
          <a:prstGeom prst="rect">
            <a:avLst/>
          </a:prstGeom>
        </p:spPr>
      </p:pic>
      <p:sp>
        <p:nvSpPr>
          <p:cNvPr id="2" name="Titel 1">
            <a:extLst>
              <a:ext uri="{FF2B5EF4-FFF2-40B4-BE49-F238E27FC236}">
                <a16:creationId xmlns:a16="http://schemas.microsoft.com/office/drawing/2014/main" id="{CD4CF4B0-DDD5-48B4-C2EB-E045B7DD47FD}"/>
              </a:ext>
            </a:extLst>
          </p:cNvPr>
          <p:cNvSpPr>
            <a:spLocks noGrp="1"/>
          </p:cNvSpPr>
          <p:nvPr>
            <p:ph type="ctrTitle"/>
          </p:nvPr>
        </p:nvSpPr>
        <p:spPr>
          <a:xfrm>
            <a:off x="848139" y="2652886"/>
            <a:ext cx="7491189" cy="589230"/>
          </a:xfrm>
        </p:spPr>
        <p:txBody>
          <a:bodyPr>
            <a:noAutofit/>
          </a:bodyPr>
          <a:lstStyle/>
          <a:p>
            <a:pPr algn="l" rtl="0">
              <a:lnSpc>
                <a:spcPct val="100000"/>
              </a:lnSpc>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A.	When you can no longer hear each other properly.</a:t>
            </a:r>
          </a:p>
        </p:txBody>
      </p:sp>
      <p:sp>
        <p:nvSpPr>
          <p:cNvPr id="3" name="Ondertitel 2">
            <a:extLst>
              <a:ext uri="{FF2B5EF4-FFF2-40B4-BE49-F238E27FC236}">
                <a16:creationId xmlns:a16="http://schemas.microsoft.com/office/drawing/2014/main" id="{1C71E951-E4F4-0123-D433-1A97CA54834E}"/>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E4527BBB-D620-7FC6-24C3-6AE0F11D0032}"/>
              </a:ext>
            </a:extLst>
          </p:cNvPr>
          <p:cNvSpPr txBox="1">
            <a:spLocks/>
          </p:cNvSpPr>
          <p:nvPr/>
        </p:nvSpPr>
        <p:spPr>
          <a:xfrm>
            <a:off x="848139" y="3429000"/>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B.	When the noise is irritating.</a:t>
            </a:r>
          </a:p>
        </p:txBody>
      </p:sp>
      <p:sp>
        <p:nvSpPr>
          <p:cNvPr id="10" name="Titel 1">
            <a:extLst>
              <a:ext uri="{FF2B5EF4-FFF2-40B4-BE49-F238E27FC236}">
                <a16:creationId xmlns:a16="http://schemas.microsoft.com/office/drawing/2014/main" id="{C56C5917-710F-0B15-FDAA-29F6A1970F88}"/>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pic>
        <p:nvPicPr>
          <p:cNvPr id="11" name="Afbeelding 10" descr="Afbeelding met schermopname, Rechthoek&#10;&#10;Automatisch gegenereerde beschrijving">
            <a:extLst>
              <a:ext uri="{FF2B5EF4-FFF2-40B4-BE49-F238E27FC236}">
                <a16:creationId xmlns:a16="http://schemas.microsoft.com/office/drawing/2014/main" id="{E4151D04-2378-9B02-27C3-06497DB1026A}"/>
              </a:ext>
            </a:extLst>
          </p:cNvPr>
          <p:cNvPicPr>
            <a:picLocks noChangeAspect="1"/>
          </p:cNvPicPr>
          <p:nvPr/>
        </p:nvPicPr>
        <p:blipFill>
          <a:blip r:embed="rId3"/>
          <a:srcRect l="10191" b="51404"/>
          <a:stretch>
            <a:fillRect/>
          </a:stretch>
        </p:blipFill>
        <p:spPr>
          <a:xfrm>
            <a:off x="1359243" y="1407753"/>
            <a:ext cx="6980085" cy="960857"/>
          </a:xfrm>
          <a:prstGeom prst="rect">
            <a:avLst/>
          </a:prstGeom>
        </p:spPr>
      </p:pic>
      <p:sp>
        <p:nvSpPr>
          <p:cNvPr id="14" name="Titel 1">
            <a:extLst>
              <a:ext uri="{FF2B5EF4-FFF2-40B4-BE49-F238E27FC236}">
                <a16:creationId xmlns:a16="http://schemas.microsoft.com/office/drawing/2014/main" id="{720786D4-8440-724A-B530-34E6838AF40C}"/>
              </a:ext>
            </a:extLst>
          </p:cNvPr>
          <p:cNvSpPr txBox="1">
            <a:spLocks/>
          </p:cNvSpPr>
          <p:nvPr/>
        </p:nvSpPr>
        <p:spPr>
          <a:xfrm>
            <a:off x="848139" y="1668379"/>
            <a:ext cx="7801591" cy="52114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dirty="0">
                <a:solidFill>
                  <a:schemeClr val="bg1"/>
                </a:solidFill>
                <a:latin typeface="Arial" panose="020B0604020202020204" pitchFamily="34" charset="0"/>
                <a:ea typeface="Arial" panose="020B0604020202020204" pitchFamily="34" charset="0"/>
                <a:cs typeface="Arial" panose="020B0604020202020204" pitchFamily="34" charset="0"/>
              </a:rPr>
              <a:t>How can you recognise 80 decibels without measuring it?</a:t>
            </a:r>
            <a:endParaRPr lang="en-gb" sz="2000" b="0"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10241539-6422-89ED-8A3B-E69C2D6F6C06}"/>
              </a:ext>
            </a:extLst>
          </p:cNvPr>
          <p:cNvSpPr txBox="1">
            <a:spLocks/>
          </p:cNvSpPr>
          <p:nvPr/>
        </p:nvSpPr>
        <p:spPr>
          <a:xfrm>
            <a:off x="848139" y="4160520"/>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20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C.	When it hurts your ears.</a:t>
            </a:r>
          </a:p>
        </p:txBody>
      </p:sp>
    </p:spTree>
    <p:extLst>
      <p:ext uri="{BB962C8B-B14F-4D97-AF65-F5344CB8AC3E}">
        <p14:creationId xmlns:p14="http://schemas.microsoft.com/office/powerpoint/2010/main" val="3869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24228-AE4E-5929-7933-C88A0736B744}"/>
            </a:ext>
          </a:extLst>
        </p:cNvPr>
        <p:cNvGrpSpPr/>
        <p:nvPr/>
      </p:nvGrpSpPr>
      <p:grpSpPr>
        <a:xfrm>
          <a:off x="0" y="0"/>
          <a:ext cx="0" cy="0"/>
          <a:chOff x="0" y="0"/>
          <a:chExt cx="0" cy="0"/>
        </a:xfrm>
      </p:grpSpPr>
      <p:pic>
        <p:nvPicPr>
          <p:cNvPr id="4" name="Afbeelding 3" descr="Afbeelding met schermopname, Rechthoek&#10;&#10;Automatisch gegenereerde beschrijving">
            <a:extLst>
              <a:ext uri="{FF2B5EF4-FFF2-40B4-BE49-F238E27FC236}">
                <a16:creationId xmlns:a16="http://schemas.microsoft.com/office/drawing/2014/main" id="{4EBAA12D-47A6-2BCC-82C8-30A455DBF5B5}"/>
              </a:ext>
            </a:extLst>
          </p:cNvPr>
          <p:cNvPicPr>
            <a:picLocks noChangeAspect="1"/>
          </p:cNvPicPr>
          <p:nvPr/>
        </p:nvPicPr>
        <p:blipFill>
          <a:blip r:embed="rId3"/>
          <a:srcRect l="59403" b="51404"/>
          <a:stretch>
            <a:fillRect/>
          </a:stretch>
        </p:blipFill>
        <p:spPr>
          <a:xfrm>
            <a:off x="-1" y="1400379"/>
            <a:ext cx="3076833" cy="960857"/>
          </a:xfrm>
          <a:prstGeom prst="rect">
            <a:avLst/>
          </a:prstGeom>
        </p:spPr>
      </p:pic>
      <p:sp>
        <p:nvSpPr>
          <p:cNvPr id="2" name="Titel 1">
            <a:extLst>
              <a:ext uri="{FF2B5EF4-FFF2-40B4-BE49-F238E27FC236}">
                <a16:creationId xmlns:a16="http://schemas.microsoft.com/office/drawing/2014/main" id="{1E7C7CF1-D756-7396-4974-D7775C55487E}"/>
              </a:ext>
            </a:extLst>
          </p:cNvPr>
          <p:cNvSpPr>
            <a:spLocks noGrp="1"/>
          </p:cNvSpPr>
          <p:nvPr>
            <p:ph type="ctrTitle"/>
          </p:nvPr>
        </p:nvSpPr>
        <p:spPr>
          <a:xfrm>
            <a:off x="848139" y="2739710"/>
            <a:ext cx="9964023" cy="1226823"/>
          </a:xfrm>
        </p:spPr>
        <p:txBody>
          <a:bodyPr>
            <a:noAutofit/>
          </a:bodyPr>
          <a:lstStyle/>
          <a:p>
            <a:pPr algn="l" rtl="0">
              <a:lnSpc>
                <a:spcPct val="100000"/>
              </a:lnSpc>
              <a:defRPr/>
            </a:pPr>
            <a:r>
              <a:rPr lang="en-gb" sz="2000" b="0" i="0" u="none" baseline="0" dirty="0">
                <a:solidFill>
                  <a:schemeClr val="tx1"/>
                </a:solidFill>
                <a:latin typeface="Arial" panose="020B0604020202020204" pitchFamily="34" charset="0"/>
                <a:ea typeface="Osaka"/>
                <a:cs typeface="Arial" panose="020B0604020202020204" pitchFamily="34" charset="0"/>
              </a:rPr>
              <a:t>If you can hear each other clearly at a distance of one metre without raising your voice, the noise level is below 80 dB(A).</a:t>
            </a:r>
            <a:endParaRPr lang="en-gb" sz="2000" b="0" dirty="0">
              <a:solidFill>
                <a:schemeClr val="tx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BBAD94DF-05F9-44C9-D67A-132FCAB0141D}"/>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C6ACDA1B-D2E7-8107-A2A9-A4C66EB3EC83}"/>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sp>
        <p:nvSpPr>
          <p:cNvPr id="14" name="Titel 1">
            <a:extLst>
              <a:ext uri="{FF2B5EF4-FFF2-40B4-BE49-F238E27FC236}">
                <a16:creationId xmlns:a16="http://schemas.microsoft.com/office/drawing/2014/main" id="{594B4D8D-7B15-B7BA-3F9E-445B1E1A8BAD}"/>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Rule of thumb</a:t>
            </a:r>
            <a:endParaRPr lang="en-gb" sz="2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24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931C-FBA2-4318-03A6-748D95F3DF84}"/>
            </a:ext>
          </a:extLst>
        </p:cNvPr>
        <p:cNvGrpSpPr/>
        <p:nvPr/>
      </p:nvGrpSpPr>
      <p:grpSpPr>
        <a:xfrm>
          <a:off x="0" y="0"/>
          <a:ext cx="0" cy="0"/>
          <a:chOff x="0" y="0"/>
          <a:chExt cx="0" cy="0"/>
        </a:xfrm>
      </p:grpSpPr>
      <p:pic>
        <p:nvPicPr>
          <p:cNvPr id="30" name="Afbeelding 29">
            <a:extLst>
              <a:ext uri="{FF2B5EF4-FFF2-40B4-BE49-F238E27FC236}">
                <a16:creationId xmlns:a16="http://schemas.microsoft.com/office/drawing/2014/main" id="{E25C031A-DB0A-E33E-1894-62A801F9F556}"/>
              </a:ext>
            </a:extLst>
          </p:cNvPr>
          <p:cNvPicPr>
            <a:picLocks noChangeAspect="1"/>
          </p:cNvPicPr>
          <p:nvPr/>
        </p:nvPicPr>
        <p:blipFill>
          <a:blip r:embed="rId3"/>
          <a:srcRect t="4979" b="4979"/>
          <a:stretch/>
        </p:blipFill>
        <p:spPr>
          <a:xfrm>
            <a:off x="3075375" y="1207004"/>
            <a:ext cx="6880612" cy="5061824"/>
          </a:xfrm>
          <a:prstGeom prst="rect">
            <a:avLst/>
          </a:prstGeom>
        </p:spPr>
      </p:pic>
      <p:sp>
        <p:nvSpPr>
          <p:cNvPr id="3" name="Ondertitel 2">
            <a:extLst>
              <a:ext uri="{FF2B5EF4-FFF2-40B4-BE49-F238E27FC236}">
                <a16:creationId xmlns:a16="http://schemas.microsoft.com/office/drawing/2014/main" id="{AC83C1F4-D49E-1417-FF99-E895592B8AC2}"/>
              </a:ext>
            </a:extLst>
          </p:cNvPr>
          <p:cNvSpPr>
            <a:spLocks noGrp="1"/>
          </p:cNvSpPr>
          <p:nvPr>
            <p:ph type="subTitle" idx="1"/>
          </p:nvPr>
        </p:nvSpPr>
        <p:spPr>
          <a:xfrm>
            <a:off x="848139" y="6456947"/>
            <a:ext cx="8159503" cy="288758"/>
          </a:xfrm>
        </p:spPr>
        <p:txBody>
          <a:bodyPr/>
          <a:lstStyle/>
          <a:p>
            <a:pPr algn="l" rtl="0"/>
            <a:endParaRPr lang="en-gb" b="1" dirty="0">
              <a:solidFill>
                <a:schemeClr val="bg1"/>
              </a:solidFill>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6B0B6EF2-7512-D001-CEE1-20065BD7B368}"/>
              </a:ext>
            </a:extLst>
          </p:cNvPr>
          <p:cNvPicPr>
            <a:picLocks noChangeAspect="1"/>
          </p:cNvPicPr>
          <p:nvPr/>
        </p:nvPicPr>
        <p:blipFill>
          <a:blip r:embed="rId4"/>
          <a:srcRect l="70967" b="51404"/>
          <a:stretch/>
        </p:blipFill>
        <p:spPr>
          <a:xfrm>
            <a:off x="0" y="1411363"/>
            <a:ext cx="2256496" cy="960857"/>
          </a:xfrm>
          <a:prstGeom prst="rect">
            <a:avLst/>
          </a:prstGeom>
        </p:spPr>
      </p:pic>
      <p:sp>
        <p:nvSpPr>
          <p:cNvPr id="13" name="Titel 1">
            <a:extLst>
              <a:ext uri="{FF2B5EF4-FFF2-40B4-BE49-F238E27FC236}">
                <a16:creationId xmlns:a16="http://schemas.microsoft.com/office/drawing/2014/main" id="{D6FF8EB7-FABB-F789-C0F8-E0C5AFC406E6}"/>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r>
              <a:rPr lang="en-gb" sz="2000" b="1" i="0" u="none" baseline="0">
                <a:solidFill>
                  <a:schemeClr val="bg1"/>
                </a:solidFill>
                <a:latin typeface="Arial" panose="020B0604020202020204" pitchFamily="34" charset="0"/>
                <a:ea typeface="Arial" panose="020B0604020202020204" pitchFamily="34" charset="0"/>
                <a:cs typeface="Arial" panose="020B0604020202020204" pitchFamily="34" charset="0"/>
              </a:rPr>
              <a:t>The ear</a:t>
            </a:r>
            <a:endParaRPr lang="en-gb" sz="2000" b="0" dirty="0">
              <a:solidFill>
                <a:schemeClr val="bg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77224904-C9D8-4A74-6757-CF9EC3DDBB99}"/>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r>
              <a:rPr lang="en-gb" sz="2800" b="1" i="0" u="none" baseline="0">
                <a:latin typeface="Arial" panose="020B0604020202020204" pitchFamily="34" charset="0"/>
                <a:ea typeface="Arial" panose="020B0604020202020204" pitchFamily="34" charset="0"/>
                <a:cs typeface="Arial" panose="020B0604020202020204" pitchFamily="34" charset="0"/>
              </a:rPr>
              <a:t>Safe and healthy working practices  </a:t>
            </a:r>
            <a:r>
              <a:rPr lang="en-gb" sz="2800" b="1" i="0" u="none" baseline="0">
                <a:solidFill>
                  <a:srgbClr val="E30613"/>
                </a:solidFill>
                <a:latin typeface="Arial" panose="020B0604020202020204" pitchFamily="34" charset="0"/>
                <a:ea typeface="Arial" panose="020B0604020202020204" pitchFamily="34" charset="0"/>
                <a:cs typeface="Arial" panose="020B0604020202020204" pitchFamily="34" charset="0"/>
              </a:rPr>
              <a:t>|</a:t>
            </a:r>
            <a:r>
              <a:rPr lang="en-gb" sz="2800" b="1" i="0" u="none" baseline="0">
                <a:latin typeface="Arial" panose="020B0604020202020204" pitchFamily="34" charset="0"/>
                <a:ea typeface="Arial" panose="020B0604020202020204" pitchFamily="34" charset="0"/>
                <a:cs typeface="Arial" panose="020B0604020202020204" pitchFamily="34" charset="0"/>
              </a:rPr>
              <a:t>  </a:t>
            </a:r>
            <a:r>
              <a:rPr lang="en-gb" sz="2800" b="0" i="0" u="none" baseline="0">
                <a:latin typeface="Arial" panose="020B0604020202020204" pitchFamily="34" charset="0"/>
                <a:ea typeface="Arial" panose="020B0604020202020204" pitchFamily="34" charset="0"/>
                <a:cs typeface="Arial" panose="020B0604020202020204" pitchFamily="34" charset="0"/>
              </a:rPr>
              <a:t>Harmful noise</a:t>
            </a:r>
            <a:endParaRPr lang="en-gb" sz="2800" dirty="0">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B18F0096-1142-1756-CA8B-F28E6734600B}"/>
              </a:ext>
            </a:extLst>
          </p:cNvPr>
          <p:cNvSpPr>
            <a:spLocks noGrp="1"/>
          </p:cNvSpPr>
          <p:nvPr>
            <p:ph type="ctrTitle"/>
          </p:nvPr>
        </p:nvSpPr>
        <p:spPr>
          <a:xfrm>
            <a:off x="4600002" y="1129177"/>
            <a:ext cx="1495998" cy="348708"/>
          </a:xfrm>
        </p:spPr>
        <p:txBody>
          <a:bodyPr>
            <a:noAutofit/>
          </a:bodyPr>
          <a:lstStyle/>
          <a:p>
            <a:pPr algn="l" rtl="0">
              <a:lnSpc>
                <a:spcPct val="100000"/>
              </a:lnSpc>
            </a:pPr>
            <a:r>
              <a:rPr lang="en-gb" sz="14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outer ear</a:t>
            </a:r>
          </a:p>
        </p:txBody>
      </p:sp>
      <p:sp>
        <p:nvSpPr>
          <p:cNvPr id="17" name="Titel 1">
            <a:extLst>
              <a:ext uri="{FF2B5EF4-FFF2-40B4-BE49-F238E27FC236}">
                <a16:creationId xmlns:a16="http://schemas.microsoft.com/office/drawing/2014/main" id="{A3B61B68-03B3-C567-9AAA-3625ABC0B831}"/>
              </a:ext>
            </a:extLst>
          </p:cNvPr>
          <p:cNvSpPr txBox="1">
            <a:spLocks/>
          </p:cNvSpPr>
          <p:nvPr/>
        </p:nvSpPr>
        <p:spPr>
          <a:xfrm>
            <a:off x="6911605" y="1129177"/>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14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inner ear</a:t>
            </a:r>
          </a:p>
        </p:txBody>
      </p:sp>
      <p:sp>
        <p:nvSpPr>
          <p:cNvPr id="18" name="Titel 1">
            <a:extLst>
              <a:ext uri="{FF2B5EF4-FFF2-40B4-BE49-F238E27FC236}">
                <a16:creationId xmlns:a16="http://schemas.microsoft.com/office/drawing/2014/main" id="{45990671-7E9D-7945-DC8F-0928E8FBD6C8}"/>
              </a:ext>
            </a:extLst>
          </p:cNvPr>
          <p:cNvSpPr txBox="1">
            <a:spLocks/>
          </p:cNvSpPr>
          <p:nvPr/>
        </p:nvSpPr>
        <p:spPr>
          <a:xfrm>
            <a:off x="5713964" y="1139332"/>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rtl="0">
              <a:lnSpc>
                <a:spcPct val="100000"/>
              </a:lnSpc>
            </a:pPr>
            <a:r>
              <a:rPr lang="en-gb" sz="14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middle</a:t>
            </a:r>
          </a:p>
          <a:p>
            <a:pPr rtl="0">
              <a:lnSpc>
                <a:spcPct val="100000"/>
              </a:lnSpc>
            </a:pPr>
            <a:r>
              <a:rPr lang="en-gb" sz="14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ear</a:t>
            </a:r>
          </a:p>
        </p:txBody>
      </p:sp>
      <p:sp>
        <p:nvSpPr>
          <p:cNvPr id="23" name="Titel 1">
            <a:extLst>
              <a:ext uri="{FF2B5EF4-FFF2-40B4-BE49-F238E27FC236}">
                <a16:creationId xmlns:a16="http://schemas.microsoft.com/office/drawing/2014/main" id="{CA6844FF-E2CF-9F0A-D52B-5FB7485C4E1D}"/>
              </a:ext>
            </a:extLst>
          </p:cNvPr>
          <p:cNvSpPr txBox="1">
            <a:spLocks/>
          </p:cNvSpPr>
          <p:nvPr/>
        </p:nvSpPr>
        <p:spPr>
          <a:xfrm>
            <a:off x="8940760" y="5179594"/>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14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auditory nerve</a:t>
            </a:r>
          </a:p>
        </p:txBody>
      </p:sp>
      <p:sp>
        <p:nvSpPr>
          <p:cNvPr id="24" name="Titel 1">
            <a:extLst>
              <a:ext uri="{FF2B5EF4-FFF2-40B4-BE49-F238E27FC236}">
                <a16:creationId xmlns:a16="http://schemas.microsoft.com/office/drawing/2014/main" id="{E8DAE613-856C-E909-DB00-0E1B5A240C9A}"/>
              </a:ext>
            </a:extLst>
          </p:cNvPr>
          <p:cNvSpPr txBox="1">
            <a:spLocks/>
          </p:cNvSpPr>
          <p:nvPr/>
        </p:nvSpPr>
        <p:spPr>
          <a:xfrm>
            <a:off x="7473351" y="5609966"/>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14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cochlea</a:t>
            </a:r>
          </a:p>
          <a:p>
            <a:pPr algn="l" rtl="0">
              <a:lnSpc>
                <a:spcPct val="100000"/>
              </a:lnSpc>
            </a:pPr>
            <a:endParaRPr lang="en-gb" altLang="nl-NL" sz="1400" b="0" dirty="0">
              <a:solidFill>
                <a:schemeClr val="tx1"/>
              </a:solidFill>
              <a:latin typeface="Arial" panose="020B0604020202020204" pitchFamily="34" charset="0"/>
              <a:sym typeface="Lucida Grande" panose="020B0600040502020204" pitchFamily="34" charset="0"/>
            </a:endParaRPr>
          </a:p>
        </p:txBody>
      </p:sp>
      <p:sp>
        <p:nvSpPr>
          <p:cNvPr id="25" name="Titel 1">
            <a:extLst>
              <a:ext uri="{FF2B5EF4-FFF2-40B4-BE49-F238E27FC236}">
                <a16:creationId xmlns:a16="http://schemas.microsoft.com/office/drawing/2014/main" id="{605268C0-C23C-BF6A-ED73-C9CE699EDCC0}"/>
              </a:ext>
            </a:extLst>
          </p:cNvPr>
          <p:cNvSpPr txBox="1">
            <a:spLocks/>
          </p:cNvSpPr>
          <p:nvPr/>
        </p:nvSpPr>
        <p:spPr>
          <a:xfrm>
            <a:off x="4141988" y="5360515"/>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14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ear canal</a:t>
            </a:r>
          </a:p>
        </p:txBody>
      </p:sp>
      <p:sp>
        <p:nvSpPr>
          <p:cNvPr id="26" name="Titel 1">
            <a:extLst>
              <a:ext uri="{FF2B5EF4-FFF2-40B4-BE49-F238E27FC236}">
                <a16:creationId xmlns:a16="http://schemas.microsoft.com/office/drawing/2014/main" id="{06FEB87B-28E3-2049-1455-7A762200EB91}"/>
              </a:ext>
            </a:extLst>
          </p:cNvPr>
          <p:cNvSpPr txBox="1">
            <a:spLocks/>
          </p:cNvSpPr>
          <p:nvPr/>
        </p:nvSpPr>
        <p:spPr>
          <a:xfrm>
            <a:off x="5225452" y="5138693"/>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14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eardrum</a:t>
            </a:r>
          </a:p>
        </p:txBody>
      </p:sp>
      <p:sp>
        <p:nvSpPr>
          <p:cNvPr id="27" name="Titel 1">
            <a:extLst>
              <a:ext uri="{FF2B5EF4-FFF2-40B4-BE49-F238E27FC236}">
                <a16:creationId xmlns:a16="http://schemas.microsoft.com/office/drawing/2014/main" id="{2677AB56-02EC-76DB-C534-04410A5FD284}"/>
              </a:ext>
            </a:extLst>
          </p:cNvPr>
          <p:cNvSpPr txBox="1">
            <a:spLocks/>
          </p:cNvSpPr>
          <p:nvPr/>
        </p:nvSpPr>
        <p:spPr>
          <a:xfrm>
            <a:off x="5276657" y="5482926"/>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14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ossicles</a:t>
            </a:r>
          </a:p>
        </p:txBody>
      </p:sp>
      <p:sp>
        <p:nvSpPr>
          <p:cNvPr id="28" name="Titel 1">
            <a:extLst>
              <a:ext uri="{FF2B5EF4-FFF2-40B4-BE49-F238E27FC236}">
                <a16:creationId xmlns:a16="http://schemas.microsoft.com/office/drawing/2014/main" id="{D24C2428-32AA-C483-23FF-9E1A5D920F37}"/>
              </a:ext>
            </a:extLst>
          </p:cNvPr>
          <p:cNvSpPr txBox="1">
            <a:spLocks/>
          </p:cNvSpPr>
          <p:nvPr/>
        </p:nvSpPr>
        <p:spPr>
          <a:xfrm>
            <a:off x="5637986" y="5811133"/>
            <a:ext cx="1586606"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rtl="0">
              <a:lnSpc>
                <a:spcPct val="100000"/>
              </a:lnSpc>
            </a:pPr>
            <a:r>
              <a:rPr lang="en-gb" sz="1400" b="0" i="0" u="none" baseline="0">
                <a:solidFill>
                  <a:schemeClr val="tx1"/>
                </a:solidFill>
                <a:latin typeface="Arial" panose="020B0604020202020204" pitchFamily="34" charset="0"/>
                <a:ea typeface="Arial" panose="020B0604020202020204" pitchFamily="34" charset="0"/>
                <a:cs typeface="Arial" panose="020B0604020202020204" pitchFamily="34" charset="0"/>
                <a:sym typeface="Lucida Grande" panose="020B0600040502020204" pitchFamily="34" charset="0"/>
              </a:rPr>
              <a:t>vestibular system</a:t>
            </a:r>
            <a:endParaRPr lang="en-gb" altLang="nl-NL" sz="1400" b="0" dirty="0">
              <a:solidFill>
                <a:schemeClr val="tx1"/>
              </a:solidFill>
              <a:latin typeface="Arial" panose="020B0604020202020204" pitchFamily="34" charset="0"/>
              <a:sym typeface="Lucida Grande" panose="020B0600040502020204" pitchFamily="34" charset="0"/>
            </a:endParaRPr>
          </a:p>
        </p:txBody>
      </p:sp>
      <p:cxnSp>
        <p:nvCxnSpPr>
          <p:cNvPr id="32" name="Rechte verbindingslijn 31">
            <a:extLst>
              <a:ext uri="{FF2B5EF4-FFF2-40B4-BE49-F238E27FC236}">
                <a16:creationId xmlns:a16="http://schemas.microsoft.com/office/drawing/2014/main" id="{DFCFEE24-6DB8-E9FF-1C65-D00B22F8F6C4}"/>
              </a:ext>
            </a:extLst>
          </p:cNvPr>
          <p:cNvCxnSpPr>
            <a:cxnSpLocks/>
          </p:cNvCxnSpPr>
          <p:nvPr/>
        </p:nvCxnSpPr>
        <p:spPr>
          <a:xfrm>
            <a:off x="6095999" y="1199693"/>
            <a:ext cx="0" cy="2111877"/>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BA049818-F81A-4D3D-4CA9-AD3DF3CAEAE8}"/>
              </a:ext>
            </a:extLst>
          </p:cNvPr>
          <p:cNvCxnSpPr>
            <a:cxnSpLocks/>
          </p:cNvCxnSpPr>
          <p:nvPr/>
        </p:nvCxnSpPr>
        <p:spPr>
          <a:xfrm>
            <a:off x="6812889" y="1199693"/>
            <a:ext cx="0" cy="2111877"/>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35" name="Rechte verbindingslijn 34">
            <a:extLst>
              <a:ext uri="{FF2B5EF4-FFF2-40B4-BE49-F238E27FC236}">
                <a16:creationId xmlns:a16="http://schemas.microsoft.com/office/drawing/2014/main" id="{436191AF-1F5A-C058-3063-A75F0CA52FBD}"/>
              </a:ext>
            </a:extLst>
          </p:cNvPr>
          <p:cNvCxnSpPr>
            <a:cxnSpLocks/>
          </p:cNvCxnSpPr>
          <p:nvPr/>
        </p:nvCxnSpPr>
        <p:spPr>
          <a:xfrm>
            <a:off x="8911132" y="2712573"/>
            <a:ext cx="0" cy="2734064"/>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37" name="Rechte verbindingslijn 36">
            <a:extLst>
              <a:ext uri="{FF2B5EF4-FFF2-40B4-BE49-F238E27FC236}">
                <a16:creationId xmlns:a16="http://schemas.microsoft.com/office/drawing/2014/main" id="{0A09A310-195C-AB97-E1B0-ACFDD2D00DAB}"/>
              </a:ext>
            </a:extLst>
          </p:cNvPr>
          <p:cNvCxnSpPr>
            <a:cxnSpLocks/>
          </p:cNvCxnSpPr>
          <p:nvPr/>
        </p:nvCxnSpPr>
        <p:spPr>
          <a:xfrm>
            <a:off x="6541007" y="3196742"/>
            <a:ext cx="0" cy="2249895"/>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39" name="Rechte verbindingslijn 38">
            <a:extLst>
              <a:ext uri="{FF2B5EF4-FFF2-40B4-BE49-F238E27FC236}">
                <a16:creationId xmlns:a16="http://schemas.microsoft.com/office/drawing/2014/main" id="{46F2B376-8993-0E32-FCF6-1A0673E6D78C}"/>
              </a:ext>
            </a:extLst>
          </p:cNvPr>
          <p:cNvCxnSpPr>
            <a:cxnSpLocks/>
          </p:cNvCxnSpPr>
          <p:nvPr/>
        </p:nvCxnSpPr>
        <p:spPr>
          <a:xfrm>
            <a:off x="7038441" y="2889504"/>
            <a:ext cx="0" cy="2942130"/>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42" name="Rechte verbindingslijn 41">
            <a:extLst>
              <a:ext uri="{FF2B5EF4-FFF2-40B4-BE49-F238E27FC236}">
                <a16:creationId xmlns:a16="http://schemas.microsoft.com/office/drawing/2014/main" id="{4179C56A-933C-C032-846A-097BA731DF78}"/>
              </a:ext>
            </a:extLst>
          </p:cNvPr>
          <p:cNvCxnSpPr>
            <a:cxnSpLocks/>
          </p:cNvCxnSpPr>
          <p:nvPr/>
        </p:nvCxnSpPr>
        <p:spPr>
          <a:xfrm>
            <a:off x="7448092" y="3576986"/>
            <a:ext cx="0" cy="2254648"/>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44" name="Rechte verbindingslijn 43">
            <a:extLst>
              <a:ext uri="{FF2B5EF4-FFF2-40B4-BE49-F238E27FC236}">
                <a16:creationId xmlns:a16="http://schemas.microsoft.com/office/drawing/2014/main" id="{E8129BF5-96EA-5944-759C-B4BDEC17E223}"/>
              </a:ext>
            </a:extLst>
          </p:cNvPr>
          <p:cNvCxnSpPr>
            <a:cxnSpLocks/>
          </p:cNvCxnSpPr>
          <p:nvPr/>
        </p:nvCxnSpPr>
        <p:spPr>
          <a:xfrm>
            <a:off x="6299605" y="3576986"/>
            <a:ext cx="0" cy="1616806"/>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46" name="Rechte verbindingslijn 45">
            <a:extLst>
              <a:ext uri="{FF2B5EF4-FFF2-40B4-BE49-F238E27FC236}">
                <a16:creationId xmlns:a16="http://schemas.microsoft.com/office/drawing/2014/main" id="{F8F5AF0C-AF72-BD9A-A06A-182AE2B72D35}"/>
              </a:ext>
            </a:extLst>
          </p:cNvPr>
          <p:cNvCxnSpPr>
            <a:cxnSpLocks/>
          </p:cNvCxnSpPr>
          <p:nvPr/>
        </p:nvCxnSpPr>
        <p:spPr>
          <a:xfrm>
            <a:off x="5180379" y="3489350"/>
            <a:ext cx="0" cy="1871165"/>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31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200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200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200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23" grpId="0"/>
      <p:bldP spid="24" grpId="0"/>
      <p:bldP spid="25" grpId="0"/>
      <p:bldP spid="26" grpId="0"/>
      <p:bldP spid="27" grpId="0"/>
      <p:bldP spid="28" grpId="0"/>
    </p:bldLst>
  </p:timing>
</p:sld>
</file>

<file path=ppt/theme/theme1.xml><?xml version="1.0" encoding="utf-8"?>
<a:theme xmlns:a="http://schemas.openxmlformats.org/drawingml/2006/main" name="Kantoorthema">
  <a:themeElements>
    <a:clrScheme name="5xbeter">
      <a:dk1>
        <a:srgbClr val="000000"/>
      </a:dk1>
      <a:lt1>
        <a:srgbClr val="FFFFFF"/>
      </a:lt1>
      <a:dk2>
        <a:srgbClr val="646464"/>
      </a:dk2>
      <a:lt2>
        <a:srgbClr val="E6E6E6"/>
      </a:lt2>
      <a:accent1>
        <a:srgbClr val="00A3DA"/>
      </a:accent1>
      <a:accent2>
        <a:srgbClr val="E10512"/>
      </a:accent2>
      <a:accent3>
        <a:srgbClr val="00A3DA"/>
      </a:accent3>
      <a:accent4>
        <a:srgbClr val="E10512"/>
      </a:accent4>
      <a:accent5>
        <a:srgbClr val="00A3D9"/>
      </a:accent5>
      <a:accent6>
        <a:srgbClr val="E10512"/>
      </a:accent6>
      <a:hlink>
        <a:srgbClr val="00A3DA"/>
      </a:hlink>
      <a:folHlink>
        <a:srgbClr val="007DA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935E5029A4B049BAFB1E9ECA40A866" ma:contentTypeVersion="15" ma:contentTypeDescription="Een nieuw document maken." ma:contentTypeScope="" ma:versionID="1c2d3aaf1ceab3cb34c24d6fc1e8e236">
  <xsd:schema xmlns:xsd="http://www.w3.org/2001/XMLSchema" xmlns:xs="http://www.w3.org/2001/XMLSchema" xmlns:p="http://schemas.microsoft.com/office/2006/metadata/properties" xmlns:ns2="12fdb8f7-ceea-45b3-9244-f9361c6821fe" xmlns:ns3="cff0c8fd-28a4-4f13-a2ff-adbaff7ad42a" targetNamespace="http://schemas.microsoft.com/office/2006/metadata/properties" ma:root="true" ma:fieldsID="b8e44fd77a69f173c505d2dfcc583ba2" ns2:_="" ns3:_="">
    <xsd:import namespace="12fdb8f7-ceea-45b3-9244-f9361c6821fe"/>
    <xsd:import namespace="cff0c8fd-28a4-4f13-a2ff-adbaff7ad42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db8f7-ceea-45b3-9244-f9361c6821f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97e97178-e81f-434c-919c-7bb8405792f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f0c8fd-28a4-4f13-a2ff-adbaff7ad42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1c0fcab-f1df-433f-b77d-b59fcc1d03d4}" ma:internalName="TaxCatchAll" ma:showField="CatchAllData" ma:web="cff0c8fd-28a4-4f13-a2ff-adbaff7ad42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2fdb8f7-ceea-45b3-9244-f9361c6821fe">
      <Terms xmlns="http://schemas.microsoft.com/office/infopath/2007/PartnerControls"/>
    </lcf76f155ced4ddcb4097134ff3c332f>
    <TaxCatchAll xmlns="cff0c8fd-28a4-4f13-a2ff-adbaff7ad42a" xsi:nil="true"/>
  </documentManagement>
</p:properties>
</file>

<file path=customXml/itemProps1.xml><?xml version="1.0" encoding="utf-8"?>
<ds:datastoreItem xmlns:ds="http://schemas.openxmlformats.org/officeDocument/2006/customXml" ds:itemID="{FD00A365-88C1-44E9-A44D-634B624B56DE}">
  <ds:schemaRefs>
    <ds:schemaRef ds:uri="http://schemas.microsoft.com/sharepoint/v3/contenttype/forms"/>
  </ds:schemaRefs>
</ds:datastoreItem>
</file>

<file path=customXml/itemProps2.xml><?xml version="1.0" encoding="utf-8"?>
<ds:datastoreItem xmlns:ds="http://schemas.openxmlformats.org/officeDocument/2006/customXml" ds:itemID="{B2FA4101-9E4B-4F2E-9ED7-E686998760EC}"/>
</file>

<file path=customXml/itemProps3.xml><?xml version="1.0" encoding="utf-8"?>
<ds:datastoreItem xmlns:ds="http://schemas.openxmlformats.org/officeDocument/2006/customXml" ds:itemID="{1FA1DC6B-E184-415B-9C49-469C11BA2FF5}">
  <ds:schemaRefs>
    <ds:schemaRef ds:uri="http://purl.org/dc/dcmitype/"/>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12fdb8f7-ceea-45b3-9244-f9361c6821fe"/>
    <ds:schemaRef ds:uri="http://schemas.microsoft.com/office/infopath/2007/PartnerControls"/>
    <ds:schemaRef ds:uri="http://purl.org/dc/elements/1.1/"/>
    <ds:schemaRef ds:uri="cff0c8fd-28a4-4f13-a2ff-adbaff7ad42a"/>
    <ds:schemaRef ds:uri="http://purl.org/dc/terms/"/>
    <ds:schemaRef ds:uri="aa0361cd-42d1-45f5-afcd-cf31d520fd2e"/>
    <ds:schemaRef ds:uri="72982cc6-c024-4b6f-8e11-1f4ac6243d2b"/>
  </ds:schemaRefs>
</ds:datastoreItem>
</file>

<file path=docProps/app.xml><?xml version="1.0" encoding="utf-8"?>
<Properties xmlns="http://schemas.openxmlformats.org/officeDocument/2006/extended-properties" xmlns:vt="http://schemas.openxmlformats.org/officeDocument/2006/docPropsVTypes">
  <Template/>
  <TotalTime>1513</TotalTime>
  <Words>1514</Words>
  <Application>Microsoft Macintosh PowerPoint</Application>
  <PresentationFormat>Breedbeeld</PresentationFormat>
  <Paragraphs>170</Paragraphs>
  <Slides>25</Slides>
  <Notes>21</Notes>
  <HiddenSlides>0</HiddenSlides>
  <MMClips>4</MMClips>
  <ScaleCrop>false</ScaleCrop>
  <HeadingPairs>
    <vt:vector size="6" baseType="variant">
      <vt:variant>
        <vt:lpstr>Gebruikte lettertypen</vt:lpstr>
      </vt:variant>
      <vt:variant>
        <vt:i4>4</vt:i4>
      </vt:variant>
      <vt:variant>
        <vt:lpstr>Thema</vt:lpstr>
      </vt:variant>
      <vt:variant>
        <vt:i4>3</vt:i4>
      </vt:variant>
      <vt:variant>
        <vt:lpstr>Diatitels</vt:lpstr>
      </vt:variant>
      <vt:variant>
        <vt:i4>25</vt:i4>
      </vt:variant>
    </vt:vector>
  </HeadingPairs>
  <TitlesOfParts>
    <vt:vector size="32" baseType="lpstr">
      <vt:lpstr>Aptos</vt:lpstr>
      <vt:lpstr>Arial</vt:lpstr>
      <vt:lpstr>Lato</vt:lpstr>
      <vt:lpstr>Verdana</vt:lpstr>
      <vt:lpstr>Kantoorthema</vt:lpstr>
      <vt:lpstr>Aangepast ontwerp</vt:lpstr>
      <vt:lpstr>1_Aangepast ontwerp</vt:lpstr>
      <vt:lpstr>Toolbox Harmful noise</vt:lpstr>
      <vt:lpstr>Contents</vt:lpstr>
      <vt:lpstr>PowerPoint-presentatie</vt:lpstr>
      <vt:lpstr>PowerPoint-presentatie</vt:lpstr>
      <vt:lpstr>PowerPoint-presentatie</vt:lpstr>
      <vt:lpstr>A. From 80 decibels</vt:lpstr>
      <vt:lpstr>A. When you can no longer hear each other properly.</vt:lpstr>
      <vt:lpstr>If you can hear each other clearly at a distance of one metre without raising your voice, the noise level is below 80 dB(A).</vt:lpstr>
      <vt:lpstr>outer ear</vt:lpstr>
      <vt:lpstr>PowerPoint-presentatie</vt:lpstr>
      <vt:lpstr>Hearing damage is gradual: - Temporary hearing loss is already an important sign. - Permanent hearing loss can start with tinnitus and lead to irreparable damage  to hair cells.</vt:lpstr>
      <vt:lpstr>Approximately 1 in 10 young people under the age of 25 in the Netherlands always have a ringing or buzzing in their ears. The World Health Organisation (WHO) states that half of young people aged 12 to 35 regularly find themselves in harmful listening situations.  There are no exact figures, but according to the Municipal Health Service, thousands more young people develop serious hearing problems, such as tinnitus, every year.  </vt:lpstr>
      <vt:lpstr>Peeping</vt:lpstr>
      <vt:lpstr>PowerPoint-presentatie</vt:lpstr>
      <vt:lpstr>&gt; 80 dB(A): hearing protection must be available. &gt; 85 dB(A): mark the areas where wearing hearing protection is mandatory.</vt:lpstr>
      <vt:lpstr>Reduce noise at source. For example, by choosing a quieter machine.</vt:lpstr>
      <vt:lpstr>10 - 15 decibels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Twan Schellekens</dc:creator>
  <cp:lastModifiedBy>Twan Schellekens</cp:lastModifiedBy>
  <cp:revision>202</cp:revision>
  <dcterms:created xsi:type="dcterms:W3CDTF">2024-07-18T10:20:34Z</dcterms:created>
  <dcterms:modified xsi:type="dcterms:W3CDTF">2025-09-29T09:36:52Z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0x010100CB935E5029A4B049BAFB1E9ECA40A866</vt:lpwstr>
  </property>
  <property fmtid="{D5CDD505-2E9C-101B-9397-08002B2CF9AE}" pid="3" name="MediaServiceImageTags">
    <vt:lpwstr/>
  </property>
</Properties>
</file>